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48" r:id="rId1"/>
  </p:sldMasterIdLst>
  <p:notesMasterIdLst>
    <p:notesMasterId r:id="rId88"/>
  </p:notesMasterIdLst>
  <p:sldIdLst>
    <p:sldId id="382" r:id="rId2"/>
    <p:sldId id="256" r:id="rId3"/>
    <p:sldId id="383" r:id="rId4"/>
    <p:sldId id="384" r:id="rId5"/>
    <p:sldId id="277" r:id="rId6"/>
    <p:sldId id="257" r:id="rId7"/>
    <p:sldId id="278" r:id="rId8"/>
    <p:sldId id="258" r:id="rId9"/>
    <p:sldId id="262" r:id="rId10"/>
    <p:sldId id="263" r:id="rId11"/>
    <p:sldId id="265" r:id="rId12"/>
    <p:sldId id="381" r:id="rId13"/>
    <p:sldId id="264" r:id="rId14"/>
    <p:sldId id="338" r:id="rId15"/>
    <p:sldId id="279" r:id="rId16"/>
    <p:sldId id="259" r:id="rId17"/>
    <p:sldId id="267" r:id="rId18"/>
    <p:sldId id="268" r:id="rId19"/>
    <p:sldId id="385" r:id="rId20"/>
    <p:sldId id="386" r:id="rId21"/>
    <p:sldId id="281" r:id="rId22"/>
    <p:sldId id="285" r:id="rId23"/>
    <p:sldId id="288" r:id="rId24"/>
    <p:sldId id="387" r:id="rId25"/>
    <p:sldId id="290" r:id="rId26"/>
    <p:sldId id="297" r:id="rId27"/>
    <p:sldId id="303" r:id="rId28"/>
    <p:sldId id="295" r:id="rId29"/>
    <p:sldId id="341" r:id="rId30"/>
    <p:sldId id="315" r:id="rId31"/>
    <p:sldId id="299" r:id="rId32"/>
    <p:sldId id="389" r:id="rId33"/>
    <p:sldId id="390" r:id="rId34"/>
    <p:sldId id="391" r:id="rId35"/>
    <p:sldId id="392" r:id="rId36"/>
    <p:sldId id="314" r:id="rId37"/>
    <p:sldId id="351" r:id="rId38"/>
    <p:sldId id="300" r:id="rId39"/>
    <p:sldId id="313" r:id="rId40"/>
    <p:sldId id="345" r:id="rId41"/>
    <p:sldId id="394" r:id="rId42"/>
    <p:sldId id="350" r:id="rId43"/>
    <p:sldId id="396" r:id="rId44"/>
    <p:sldId id="397" r:id="rId45"/>
    <p:sldId id="312" r:id="rId46"/>
    <p:sldId id="319" r:id="rId47"/>
    <p:sldId id="318" r:id="rId48"/>
    <p:sldId id="348" r:id="rId49"/>
    <p:sldId id="398" r:id="rId50"/>
    <p:sldId id="306" r:id="rId51"/>
    <p:sldId id="322" r:id="rId52"/>
    <p:sldId id="400" r:id="rId53"/>
    <p:sldId id="323" r:id="rId54"/>
    <p:sldId id="357" r:id="rId55"/>
    <p:sldId id="325" r:id="rId56"/>
    <p:sldId id="327" r:id="rId57"/>
    <p:sldId id="329" r:id="rId58"/>
    <p:sldId id="328" r:id="rId59"/>
    <p:sldId id="331" r:id="rId60"/>
    <p:sldId id="330" r:id="rId61"/>
    <p:sldId id="401" r:id="rId62"/>
    <p:sldId id="376" r:id="rId63"/>
    <p:sldId id="375" r:id="rId64"/>
    <p:sldId id="374" r:id="rId65"/>
    <p:sldId id="377" r:id="rId66"/>
    <p:sldId id="326" r:id="rId67"/>
    <p:sldId id="358" r:id="rId68"/>
    <p:sldId id="333" r:id="rId69"/>
    <p:sldId id="335" r:id="rId70"/>
    <p:sldId id="369" r:id="rId71"/>
    <p:sldId id="370" r:id="rId72"/>
    <p:sldId id="359" r:id="rId73"/>
    <p:sldId id="371" r:id="rId74"/>
    <p:sldId id="336" r:id="rId75"/>
    <p:sldId id="334" r:id="rId76"/>
    <p:sldId id="324" r:id="rId77"/>
    <p:sldId id="283" r:id="rId78"/>
    <p:sldId id="378" r:id="rId79"/>
    <p:sldId id="272" r:id="rId80"/>
    <p:sldId id="402" r:id="rId81"/>
    <p:sldId id="404" r:id="rId82"/>
    <p:sldId id="284" r:id="rId83"/>
    <p:sldId id="361" r:id="rId84"/>
    <p:sldId id="380" r:id="rId85"/>
    <p:sldId id="405" r:id="rId86"/>
    <p:sldId id="270"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sión" initials="AP" lastIdx="1" clrIdx="0">
    <p:extLst>
      <p:ext uri="{19B8F6BF-5375-455C-9EA6-DF929625EA0E}">
        <p15:presenceInfo xmlns:p15="http://schemas.microsoft.com/office/powerpoint/2012/main" userId="Revisió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99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58" autoAdjust="0"/>
    <p:restoredTop sz="93648" autoAdjust="0"/>
  </p:normalViewPr>
  <p:slideViewPr>
    <p:cSldViewPr snapToGrid="0">
      <p:cViewPr varScale="1">
        <p:scale>
          <a:sx n="62" d="100"/>
          <a:sy n="62" d="100"/>
        </p:scale>
        <p:origin x="9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8D6AE-A37E-4984-A868-7B18054F624B}"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s-ES"/>
        </a:p>
      </dgm:t>
    </dgm:pt>
    <dgm:pt modelId="{D5BFF392-9A3A-48F1-AE4C-4011B28B2FA7}">
      <dgm:prSet custT="1"/>
      <dgm:spPr/>
      <dgm:t>
        <a:bodyPr/>
        <a:lstStyle/>
        <a:p>
          <a:r>
            <a:rPr lang="es-MX" sz="1500" dirty="0" smtClean="0">
              <a:solidFill>
                <a:schemeClr val="tx1"/>
              </a:solidFill>
              <a:effectLst>
                <a:outerShdw blurRad="38100" dist="38100" dir="2700000" algn="tl">
                  <a:srgbClr val="000000">
                    <a:alpha val="43137"/>
                  </a:srgbClr>
                </a:outerShdw>
              </a:effectLst>
              <a:latin typeface="+mj-lt"/>
            </a:rPr>
            <a:t>Anexo 1 PITCS</a:t>
          </a:r>
        </a:p>
        <a:p>
          <a:r>
            <a:rPr lang="es-MX" sz="1500" dirty="0" smtClean="0">
              <a:solidFill>
                <a:schemeClr val="tx1"/>
              </a:solidFill>
              <a:effectLst>
                <a:outerShdw blurRad="38100" dist="38100" dir="2700000" algn="tl">
                  <a:srgbClr val="000000">
                    <a:alpha val="43137"/>
                  </a:srgbClr>
                </a:outerShdw>
              </a:effectLst>
              <a:latin typeface="+mj-lt"/>
            </a:rPr>
            <a:t>Programa Institucional de CS</a:t>
          </a:r>
          <a:endParaRPr lang="es-MX" sz="1500" dirty="0">
            <a:solidFill>
              <a:schemeClr val="tx1"/>
            </a:solidFill>
            <a:effectLst>
              <a:outerShdw blurRad="38100" dist="38100" dir="2700000" algn="tl">
                <a:srgbClr val="000000">
                  <a:alpha val="43137"/>
                </a:srgbClr>
              </a:outerShdw>
            </a:effectLst>
            <a:latin typeface="+mj-lt"/>
          </a:endParaRPr>
        </a:p>
      </dgm:t>
    </dgm:pt>
    <dgm:pt modelId="{9825D5CA-0F9D-4CAC-8921-561F35291596}" type="parTrans" cxnId="{ADFB06BE-5257-4C8B-AFF9-CACDD0FB771A}">
      <dgm:prSet/>
      <dgm:spPr/>
      <dgm:t>
        <a:bodyPr/>
        <a:lstStyle/>
        <a:p>
          <a:endParaRPr lang="es-MX"/>
        </a:p>
      </dgm:t>
    </dgm:pt>
    <dgm:pt modelId="{48DF2E88-DE2D-4F78-A5DB-95C9A9EEBD94}" type="sibTrans" cxnId="{ADFB06BE-5257-4C8B-AFF9-CACDD0FB771A}">
      <dgm:prSet/>
      <dgm:spPr/>
      <dgm:t>
        <a:bodyPr/>
        <a:lstStyle/>
        <a:p>
          <a:endParaRPr lang="es-MX"/>
        </a:p>
      </dgm:t>
    </dgm:pt>
    <dgm:pt modelId="{43BC5DA9-78E1-4986-B225-8FCCC0637FD9}">
      <dgm:prSet custT="1"/>
      <dgm:spPr/>
      <dgm:t>
        <a:bodyPr/>
        <a:lstStyle/>
        <a:p>
          <a:r>
            <a:rPr lang="es-MX" sz="1500" dirty="0" smtClean="0">
              <a:solidFill>
                <a:schemeClr val="tx1"/>
              </a:solidFill>
              <a:effectLst>
                <a:outerShdw blurRad="38100" dist="38100" dir="2700000" algn="tl">
                  <a:srgbClr val="000000">
                    <a:alpha val="43137"/>
                  </a:srgbClr>
                </a:outerShdw>
              </a:effectLst>
              <a:latin typeface="+mj-lt"/>
            </a:rPr>
            <a:t>Anexo 2</a:t>
          </a:r>
        </a:p>
        <a:p>
          <a:r>
            <a:rPr lang="es-MX" sz="1500" dirty="0" smtClean="0">
              <a:solidFill>
                <a:schemeClr val="tx1"/>
              </a:solidFill>
              <a:effectLst>
                <a:outerShdw blurRad="38100" dist="38100" dir="2700000" algn="tl">
                  <a:srgbClr val="000000">
                    <a:alpha val="43137"/>
                  </a:srgbClr>
                </a:outerShdw>
              </a:effectLst>
              <a:latin typeface="+mj-lt"/>
            </a:rPr>
            <a:t>Minuta de reunión</a:t>
          </a:r>
          <a:endParaRPr lang="es-MX" sz="1500" dirty="0">
            <a:solidFill>
              <a:schemeClr val="tx1"/>
            </a:solidFill>
            <a:effectLst>
              <a:outerShdw blurRad="38100" dist="38100" dir="2700000" algn="tl">
                <a:srgbClr val="000000">
                  <a:alpha val="43137"/>
                </a:srgbClr>
              </a:outerShdw>
            </a:effectLst>
            <a:latin typeface="+mj-lt"/>
          </a:endParaRPr>
        </a:p>
      </dgm:t>
    </dgm:pt>
    <dgm:pt modelId="{B513BC43-3C7F-444E-9326-0DC24AE03D02}" type="parTrans" cxnId="{B02274EF-F7A7-4104-AADC-4BA76A0AF4DE}">
      <dgm:prSet/>
      <dgm:spPr/>
      <dgm:t>
        <a:bodyPr/>
        <a:lstStyle/>
        <a:p>
          <a:endParaRPr lang="es-MX"/>
        </a:p>
      </dgm:t>
    </dgm:pt>
    <dgm:pt modelId="{F138CA4B-9828-48E6-A40F-C9EA5214075A}" type="sibTrans" cxnId="{B02274EF-F7A7-4104-AADC-4BA76A0AF4DE}">
      <dgm:prSet/>
      <dgm:spPr/>
      <dgm:t>
        <a:bodyPr/>
        <a:lstStyle/>
        <a:p>
          <a:endParaRPr lang="es-MX"/>
        </a:p>
      </dgm:t>
    </dgm:pt>
    <dgm:pt modelId="{35A912C7-1F6E-4474-AAE0-5DA3ED5CDCB0}">
      <dgm:prSet custT="1"/>
      <dgm:spPr/>
      <dgm:t>
        <a:bodyPr/>
        <a:lstStyle/>
        <a:p>
          <a:r>
            <a:rPr lang="es-MX" sz="1500" dirty="0" smtClean="0">
              <a:solidFill>
                <a:schemeClr val="tx1"/>
              </a:solidFill>
              <a:effectLst>
                <a:outerShdw blurRad="38100" dist="38100" dir="2700000" algn="tl">
                  <a:srgbClr val="000000">
                    <a:alpha val="43137"/>
                  </a:srgbClr>
                </a:outerShdw>
              </a:effectLst>
              <a:latin typeface="+mj-lt"/>
            </a:rPr>
            <a:t>Anexo 3</a:t>
          </a:r>
        </a:p>
        <a:p>
          <a:r>
            <a:rPr lang="es-MX" sz="1500" dirty="0" smtClean="0">
              <a:solidFill>
                <a:schemeClr val="tx1"/>
              </a:solidFill>
              <a:effectLst>
                <a:outerShdw blurRad="38100" dist="38100" dir="2700000" algn="tl">
                  <a:srgbClr val="000000">
                    <a:alpha val="43137"/>
                  </a:srgbClr>
                </a:outerShdw>
              </a:effectLst>
              <a:latin typeface="+mj-lt"/>
            </a:rPr>
            <a:t>Lista de asistencia</a:t>
          </a:r>
          <a:endParaRPr lang="es-MX" sz="1500" dirty="0">
            <a:solidFill>
              <a:schemeClr val="tx1"/>
            </a:solidFill>
            <a:effectLst>
              <a:outerShdw blurRad="38100" dist="38100" dir="2700000" algn="tl">
                <a:srgbClr val="000000">
                  <a:alpha val="43137"/>
                </a:srgbClr>
              </a:outerShdw>
            </a:effectLst>
            <a:latin typeface="+mj-lt"/>
          </a:endParaRPr>
        </a:p>
      </dgm:t>
    </dgm:pt>
    <dgm:pt modelId="{F0D3CB8D-BA17-43B7-9221-94DF52E6EFB8}" type="parTrans" cxnId="{556F3061-3338-4C1A-8217-91CB5F0EC42F}">
      <dgm:prSet/>
      <dgm:spPr/>
      <dgm:t>
        <a:bodyPr/>
        <a:lstStyle/>
        <a:p>
          <a:endParaRPr lang="es-MX"/>
        </a:p>
      </dgm:t>
    </dgm:pt>
    <dgm:pt modelId="{E9B2F7F1-0F2F-4C74-9259-C4C0B363BD17}" type="sibTrans" cxnId="{556F3061-3338-4C1A-8217-91CB5F0EC42F}">
      <dgm:prSet/>
      <dgm:spPr/>
      <dgm:t>
        <a:bodyPr/>
        <a:lstStyle/>
        <a:p>
          <a:endParaRPr lang="es-MX"/>
        </a:p>
      </dgm:t>
    </dgm:pt>
    <dgm:pt modelId="{978C7284-6D58-4D55-85AA-E7721A46F564}">
      <dgm:prSet custT="1"/>
      <dgm:spPr/>
      <dgm:t>
        <a:bodyPr/>
        <a:lstStyle/>
        <a:p>
          <a:r>
            <a:rPr lang="es-MX" sz="1500" dirty="0" smtClean="0">
              <a:solidFill>
                <a:schemeClr val="tx1"/>
              </a:solidFill>
              <a:effectLst>
                <a:outerShdw blurRad="38100" dist="38100" dir="2700000" algn="tl">
                  <a:srgbClr val="000000">
                    <a:alpha val="43137"/>
                  </a:srgbClr>
                </a:outerShdw>
              </a:effectLst>
              <a:latin typeface="+mj-lt"/>
            </a:rPr>
            <a:t>Anexo 4</a:t>
          </a:r>
        </a:p>
        <a:p>
          <a:r>
            <a:rPr lang="es-MX" sz="1500" dirty="0" smtClean="0">
              <a:solidFill>
                <a:schemeClr val="tx1"/>
              </a:solidFill>
              <a:effectLst>
                <a:outerShdw blurRad="38100" dist="38100" dir="2700000" algn="tl">
                  <a:srgbClr val="000000">
                    <a:alpha val="43137"/>
                  </a:srgbClr>
                </a:outerShdw>
              </a:effectLst>
              <a:latin typeface="+mj-lt"/>
            </a:rPr>
            <a:t>Acta de registro de comité</a:t>
          </a:r>
          <a:endParaRPr lang="es-MX" sz="1500" dirty="0">
            <a:solidFill>
              <a:schemeClr val="tx1"/>
            </a:solidFill>
            <a:effectLst>
              <a:outerShdw blurRad="38100" dist="38100" dir="2700000" algn="tl">
                <a:srgbClr val="000000">
                  <a:alpha val="43137"/>
                </a:srgbClr>
              </a:outerShdw>
            </a:effectLst>
            <a:latin typeface="+mj-lt"/>
          </a:endParaRPr>
        </a:p>
      </dgm:t>
    </dgm:pt>
    <dgm:pt modelId="{210E59D2-703B-484D-BB3F-EAAA6B0604F0}" type="parTrans" cxnId="{D12F5254-2EBD-46B5-AB70-690ED1A66CD0}">
      <dgm:prSet/>
      <dgm:spPr/>
      <dgm:t>
        <a:bodyPr/>
        <a:lstStyle/>
        <a:p>
          <a:endParaRPr lang="es-MX"/>
        </a:p>
      </dgm:t>
    </dgm:pt>
    <dgm:pt modelId="{79B55EE0-F5D6-4A58-8840-E64E05EE513B}" type="sibTrans" cxnId="{D12F5254-2EBD-46B5-AB70-690ED1A66CD0}">
      <dgm:prSet/>
      <dgm:spPr/>
      <dgm:t>
        <a:bodyPr/>
        <a:lstStyle/>
        <a:p>
          <a:endParaRPr lang="es-MX"/>
        </a:p>
      </dgm:t>
    </dgm:pt>
    <dgm:pt modelId="{FD78B452-1E72-4B69-8071-2A5713D9E5DB}">
      <dgm:prSet custT="1"/>
      <dgm:spPr/>
      <dgm:t>
        <a:bodyPr/>
        <a:lstStyle/>
        <a:p>
          <a:r>
            <a:rPr lang="es-MX" sz="1500" dirty="0" smtClean="0">
              <a:solidFill>
                <a:schemeClr val="tx1"/>
              </a:solidFill>
              <a:effectLst>
                <a:outerShdw blurRad="38100" dist="38100" dir="2700000" algn="tl">
                  <a:srgbClr val="000000">
                    <a:alpha val="43137"/>
                  </a:srgbClr>
                </a:outerShdw>
              </a:effectLst>
              <a:latin typeface="+mj-lt"/>
            </a:rPr>
            <a:t>Anexo 5</a:t>
          </a:r>
        </a:p>
        <a:p>
          <a:r>
            <a:rPr lang="es-MX" sz="1500" dirty="0" smtClean="0">
              <a:solidFill>
                <a:schemeClr val="tx1"/>
              </a:solidFill>
              <a:effectLst>
                <a:outerShdw blurRad="38100" dist="38100" dir="2700000" algn="tl">
                  <a:srgbClr val="000000">
                    <a:alpha val="43137"/>
                  </a:srgbClr>
                </a:outerShdw>
              </a:effectLst>
              <a:latin typeface="+mj-lt"/>
            </a:rPr>
            <a:t>Acta de sustitución de integrante del comité</a:t>
          </a:r>
          <a:endParaRPr lang="es-MX" sz="1500" dirty="0">
            <a:solidFill>
              <a:schemeClr val="tx1"/>
            </a:solidFill>
            <a:effectLst>
              <a:outerShdw blurRad="38100" dist="38100" dir="2700000" algn="tl">
                <a:srgbClr val="000000">
                  <a:alpha val="43137"/>
                </a:srgbClr>
              </a:outerShdw>
            </a:effectLst>
            <a:latin typeface="+mj-lt"/>
          </a:endParaRPr>
        </a:p>
      </dgm:t>
    </dgm:pt>
    <dgm:pt modelId="{BFB4A0D2-E016-441A-90E4-A576BA4DF3C4}" type="parTrans" cxnId="{AB43F758-A1DC-43CB-B719-D1CC81950A11}">
      <dgm:prSet/>
      <dgm:spPr/>
      <dgm:t>
        <a:bodyPr/>
        <a:lstStyle/>
        <a:p>
          <a:endParaRPr lang="es-MX"/>
        </a:p>
      </dgm:t>
    </dgm:pt>
    <dgm:pt modelId="{6F0D6B30-9B0B-4E73-A079-4F814BB58704}" type="sibTrans" cxnId="{AB43F758-A1DC-43CB-B719-D1CC81950A11}">
      <dgm:prSet/>
      <dgm:spPr/>
      <dgm:t>
        <a:bodyPr/>
        <a:lstStyle/>
        <a:p>
          <a:endParaRPr lang="es-MX"/>
        </a:p>
      </dgm:t>
    </dgm:pt>
    <dgm:pt modelId="{38263E95-4DB6-467B-B2A5-A3AC437C3D7D}">
      <dgm:prSet custT="1"/>
      <dgm:spPr/>
      <dgm:t>
        <a:bodyPr/>
        <a:lstStyle/>
        <a:p>
          <a:r>
            <a:rPr lang="es-MX" sz="1500" dirty="0" smtClean="0">
              <a:solidFill>
                <a:schemeClr val="tx1"/>
              </a:solidFill>
              <a:effectLst>
                <a:outerShdw blurRad="38100" dist="38100" dir="2700000" algn="tl">
                  <a:srgbClr val="000000">
                    <a:alpha val="43137"/>
                  </a:srgbClr>
                </a:outerShdw>
              </a:effectLst>
              <a:latin typeface="+mj-lt"/>
            </a:rPr>
            <a:t>Anexo 6 </a:t>
          </a:r>
        </a:p>
        <a:p>
          <a:r>
            <a:rPr lang="es-MX" sz="1500" dirty="0" smtClean="0">
              <a:solidFill>
                <a:schemeClr val="tx1"/>
              </a:solidFill>
              <a:effectLst>
                <a:outerShdw blurRad="38100" dist="38100" dir="2700000" algn="tl">
                  <a:srgbClr val="000000">
                    <a:alpha val="43137"/>
                  </a:srgbClr>
                </a:outerShdw>
              </a:effectLst>
              <a:latin typeface="+mj-lt"/>
            </a:rPr>
            <a:t>Solicitud de información                     </a:t>
          </a:r>
          <a:endParaRPr lang="es-MX" sz="1500" dirty="0">
            <a:solidFill>
              <a:schemeClr val="tx1"/>
            </a:solidFill>
            <a:effectLst>
              <a:outerShdw blurRad="38100" dist="38100" dir="2700000" algn="tl">
                <a:srgbClr val="000000">
                  <a:alpha val="43137"/>
                </a:srgbClr>
              </a:outerShdw>
            </a:effectLst>
            <a:latin typeface="+mj-lt"/>
          </a:endParaRPr>
        </a:p>
      </dgm:t>
    </dgm:pt>
    <dgm:pt modelId="{8F38BB82-955D-4E1A-BCA5-10C970444E03}" type="parTrans" cxnId="{B158D857-38F2-4921-8263-9C017E8E261B}">
      <dgm:prSet/>
      <dgm:spPr/>
      <dgm:t>
        <a:bodyPr/>
        <a:lstStyle/>
        <a:p>
          <a:endParaRPr lang="es-MX"/>
        </a:p>
      </dgm:t>
    </dgm:pt>
    <dgm:pt modelId="{C2922F8B-54CF-462C-8A8E-5EFF3AB124F2}" type="sibTrans" cxnId="{B158D857-38F2-4921-8263-9C017E8E261B}">
      <dgm:prSet/>
      <dgm:spPr/>
      <dgm:t>
        <a:bodyPr/>
        <a:lstStyle/>
        <a:p>
          <a:endParaRPr lang="es-MX"/>
        </a:p>
      </dgm:t>
    </dgm:pt>
    <dgm:pt modelId="{1764D4A9-1183-4F9B-8A58-35F377798AF1}">
      <dgm:prSet custT="1"/>
      <dgm:spPr/>
      <dgm:t>
        <a:bodyPr/>
        <a:lstStyle/>
        <a:p>
          <a:r>
            <a:rPr lang="es-MX" sz="1500" dirty="0" smtClean="0">
              <a:solidFill>
                <a:schemeClr val="tx1"/>
              </a:solidFill>
              <a:effectLst>
                <a:outerShdw blurRad="38100" dist="38100" dir="2700000" algn="tl">
                  <a:srgbClr val="000000">
                    <a:alpha val="43137"/>
                  </a:srgbClr>
                </a:outerShdw>
              </a:effectLst>
              <a:latin typeface="+mj-lt"/>
            </a:rPr>
            <a:t>Anexo 7</a:t>
          </a:r>
        </a:p>
        <a:p>
          <a:r>
            <a:rPr lang="es-MX" sz="1500" dirty="0" smtClean="0">
              <a:solidFill>
                <a:schemeClr val="tx1"/>
              </a:solidFill>
              <a:effectLst>
                <a:outerShdw blurRad="38100" dist="38100" dir="2700000" algn="tl">
                  <a:srgbClr val="000000">
                    <a:alpha val="43137"/>
                  </a:srgbClr>
                </a:outerShdw>
              </a:effectLst>
              <a:latin typeface="+mj-lt"/>
            </a:rPr>
            <a:t>Informe del comité de CS</a:t>
          </a:r>
          <a:endParaRPr lang="es-MX" sz="1500" dirty="0">
            <a:solidFill>
              <a:schemeClr val="tx1"/>
            </a:solidFill>
            <a:effectLst>
              <a:outerShdw blurRad="38100" dist="38100" dir="2700000" algn="tl">
                <a:srgbClr val="000000">
                  <a:alpha val="43137"/>
                </a:srgbClr>
              </a:outerShdw>
            </a:effectLst>
            <a:latin typeface="+mj-lt"/>
          </a:endParaRPr>
        </a:p>
      </dgm:t>
    </dgm:pt>
    <dgm:pt modelId="{EA1BE731-1493-4134-B091-5017EA74CBC9}" type="parTrans" cxnId="{0573FCCB-464C-4885-B379-DFD91EA9297D}">
      <dgm:prSet/>
      <dgm:spPr/>
      <dgm:t>
        <a:bodyPr/>
        <a:lstStyle/>
        <a:p>
          <a:endParaRPr lang="es-MX"/>
        </a:p>
      </dgm:t>
    </dgm:pt>
    <dgm:pt modelId="{5E9DFC2A-3F42-4364-A900-CF5662045751}" type="sibTrans" cxnId="{0573FCCB-464C-4885-B379-DFD91EA9297D}">
      <dgm:prSet/>
      <dgm:spPr/>
      <dgm:t>
        <a:bodyPr/>
        <a:lstStyle/>
        <a:p>
          <a:endParaRPr lang="es-MX"/>
        </a:p>
      </dgm:t>
    </dgm:pt>
    <dgm:pt modelId="{144BA571-9977-4243-99BB-2531CA436505}">
      <dgm:prSet custT="1"/>
      <dgm:spPr/>
      <dgm:t>
        <a:bodyPr/>
        <a:lstStyle/>
        <a:p>
          <a:r>
            <a:rPr lang="es-MX" sz="1500" dirty="0" smtClean="0">
              <a:solidFill>
                <a:schemeClr val="tx1"/>
              </a:solidFill>
              <a:effectLst>
                <a:outerShdw blurRad="38100" dist="38100" dir="2700000" algn="tl">
                  <a:srgbClr val="000000">
                    <a:alpha val="43137"/>
                  </a:srgbClr>
                </a:outerShdw>
              </a:effectLst>
              <a:latin typeface="+mj-lt"/>
            </a:rPr>
            <a:t>Anexo 8</a:t>
          </a:r>
        </a:p>
        <a:p>
          <a:r>
            <a:rPr lang="es-MX" sz="1500" dirty="0" smtClean="0">
              <a:solidFill>
                <a:schemeClr val="tx1"/>
              </a:solidFill>
              <a:effectLst>
                <a:outerShdw blurRad="38100" dist="38100" dir="2700000" algn="tl">
                  <a:srgbClr val="000000">
                    <a:alpha val="43137"/>
                  </a:srgbClr>
                </a:outerShdw>
              </a:effectLst>
              <a:latin typeface="+mj-lt"/>
            </a:rPr>
            <a:t>Cédula de quejas y denuncias</a:t>
          </a:r>
          <a:endParaRPr lang="es-MX" sz="1500" dirty="0">
            <a:solidFill>
              <a:schemeClr val="tx1"/>
            </a:solidFill>
            <a:effectLst>
              <a:outerShdw blurRad="38100" dist="38100" dir="2700000" algn="tl">
                <a:srgbClr val="000000">
                  <a:alpha val="43137"/>
                </a:srgbClr>
              </a:outerShdw>
            </a:effectLst>
            <a:latin typeface="+mj-lt"/>
          </a:endParaRPr>
        </a:p>
      </dgm:t>
    </dgm:pt>
    <dgm:pt modelId="{F9EC29A4-7AF0-4C52-A79B-9E8B946F4F59}" type="parTrans" cxnId="{40FD0A07-A55A-4DE8-A934-6B8BB56520DE}">
      <dgm:prSet/>
      <dgm:spPr/>
      <dgm:t>
        <a:bodyPr/>
        <a:lstStyle/>
        <a:p>
          <a:endParaRPr lang="es-MX"/>
        </a:p>
      </dgm:t>
    </dgm:pt>
    <dgm:pt modelId="{9BF81DC5-7EED-49AA-8764-E802A1FE444E}" type="sibTrans" cxnId="{40FD0A07-A55A-4DE8-A934-6B8BB56520DE}">
      <dgm:prSet/>
      <dgm:spPr/>
      <dgm:t>
        <a:bodyPr/>
        <a:lstStyle/>
        <a:p>
          <a:endParaRPr lang="es-MX"/>
        </a:p>
      </dgm:t>
    </dgm:pt>
    <dgm:pt modelId="{84F46558-C3AA-4415-9428-A5B8AAE7BE3C}">
      <dgm:prSet custT="1"/>
      <dgm:spPr/>
      <dgm:t>
        <a:bodyPr/>
        <a:lstStyle/>
        <a:p>
          <a:r>
            <a:rPr lang="es-MX" sz="1500" dirty="0" smtClean="0">
              <a:solidFill>
                <a:schemeClr val="tx1"/>
              </a:solidFill>
              <a:effectLst>
                <a:outerShdw blurRad="38100" dist="38100" dir="2700000" algn="tl">
                  <a:srgbClr val="000000">
                    <a:alpha val="43137"/>
                  </a:srgbClr>
                </a:outerShdw>
              </a:effectLst>
              <a:latin typeface="+mj-lt"/>
            </a:rPr>
            <a:t>Anexo 9</a:t>
          </a:r>
        </a:p>
        <a:p>
          <a:r>
            <a:rPr lang="es-MX" sz="1500" dirty="0" smtClean="0">
              <a:solidFill>
                <a:schemeClr val="tx1"/>
              </a:solidFill>
              <a:effectLst>
                <a:outerShdw blurRad="38100" dist="38100" dir="2700000" algn="tl">
                  <a:srgbClr val="000000">
                    <a:alpha val="43137"/>
                  </a:srgbClr>
                </a:outerShdw>
              </a:effectLst>
              <a:latin typeface="+mj-lt"/>
            </a:rPr>
            <a:t>Población beneficiada</a:t>
          </a:r>
          <a:endParaRPr lang="es-MX" sz="1500" dirty="0">
            <a:solidFill>
              <a:schemeClr val="tx1"/>
            </a:solidFill>
            <a:effectLst>
              <a:outerShdw blurRad="38100" dist="38100" dir="2700000" algn="tl">
                <a:srgbClr val="000000">
                  <a:alpha val="43137"/>
                </a:srgbClr>
              </a:outerShdw>
            </a:effectLst>
            <a:latin typeface="+mj-lt"/>
          </a:endParaRPr>
        </a:p>
      </dgm:t>
    </dgm:pt>
    <dgm:pt modelId="{B3197BA5-9B68-4E58-B058-236B54EDD8BE}" type="parTrans" cxnId="{383E0FC8-6E78-49F0-8D8F-8DB2C213CE83}">
      <dgm:prSet/>
      <dgm:spPr/>
      <dgm:t>
        <a:bodyPr/>
        <a:lstStyle/>
        <a:p>
          <a:endParaRPr lang="es-MX"/>
        </a:p>
      </dgm:t>
    </dgm:pt>
    <dgm:pt modelId="{6C7BC16F-A2C4-45A1-8613-8DD8C5B1160E}" type="sibTrans" cxnId="{383E0FC8-6E78-49F0-8D8F-8DB2C213CE83}">
      <dgm:prSet/>
      <dgm:spPr/>
      <dgm:t>
        <a:bodyPr/>
        <a:lstStyle/>
        <a:p>
          <a:endParaRPr lang="es-MX"/>
        </a:p>
      </dgm:t>
    </dgm:pt>
    <dgm:pt modelId="{6D69D641-FBE5-47F8-A07E-9EEAFB505020}">
      <dgm:prSet custT="1"/>
      <dgm:spPr/>
      <dgm:t>
        <a:bodyPr/>
        <a:lstStyle/>
        <a:p>
          <a:r>
            <a:rPr lang="es-MX" sz="1500" dirty="0" smtClean="0">
              <a:solidFill>
                <a:schemeClr val="tx1"/>
              </a:solidFill>
              <a:effectLst>
                <a:outerShdw blurRad="38100" dist="38100" dir="2700000" algn="tl">
                  <a:srgbClr val="000000">
                    <a:alpha val="43137"/>
                  </a:srgbClr>
                </a:outerShdw>
              </a:effectLst>
              <a:latin typeface="+mj-lt"/>
            </a:rPr>
            <a:t>Anexo 10</a:t>
          </a:r>
        </a:p>
        <a:p>
          <a:r>
            <a:rPr lang="es-MX" sz="1500" dirty="0" smtClean="0">
              <a:solidFill>
                <a:schemeClr val="tx1"/>
              </a:solidFill>
              <a:effectLst>
                <a:outerShdw blurRad="38100" dist="38100" dir="2700000" algn="tl">
                  <a:srgbClr val="000000">
                    <a:alpha val="43137"/>
                  </a:srgbClr>
                </a:outerShdw>
              </a:effectLst>
              <a:latin typeface="+mj-lt"/>
            </a:rPr>
            <a:t>Reporte de avance SICS </a:t>
          </a:r>
          <a:endParaRPr lang="es-MX" sz="1500" dirty="0">
            <a:solidFill>
              <a:schemeClr val="tx1"/>
            </a:solidFill>
            <a:effectLst>
              <a:outerShdw blurRad="38100" dist="38100" dir="2700000" algn="tl">
                <a:srgbClr val="000000">
                  <a:alpha val="43137"/>
                </a:srgbClr>
              </a:outerShdw>
            </a:effectLst>
            <a:latin typeface="+mj-lt"/>
          </a:endParaRPr>
        </a:p>
      </dgm:t>
    </dgm:pt>
    <dgm:pt modelId="{CF88DD31-F7F3-4A66-AC9F-25B5A8B10998}" type="parTrans" cxnId="{432BB55B-D840-41A7-8DD3-A743345250BF}">
      <dgm:prSet/>
      <dgm:spPr/>
      <dgm:t>
        <a:bodyPr/>
        <a:lstStyle/>
        <a:p>
          <a:endParaRPr lang="es-MX"/>
        </a:p>
      </dgm:t>
    </dgm:pt>
    <dgm:pt modelId="{61C73541-799C-4C9A-9DB1-E25534E6EB45}" type="sibTrans" cxnId="{432BB55B-D840-41A7-8DD3-A743345250BF}">
      <dgm:prSet/>
      <dgm:spPr/>
      <dgm:t>
        <a:bodyPr/>
        <a:lstStyle/>
        <a:p>
          <a:endParaRPr lang="es-MX"/>
        </a:p>
      </dgm:t>
    </dgm:pt>
    <dgm:pt modelId="{413A04B4-4234-4BA9-BFC3-58F8031BEAE0}">
      <dgm:prSet custT="1"/>
      <dgm:spPr/>
      <dgm:t>
        <a:bodyPr/>
        <a:lstStyle/>
        <a:p>
          <a:r>
            <a:rPr lang="es-MX" sz="1500" dirty="0" smtClean="0">
              <a:solidFill>
                <a:schemeClr val="tx1"/>
              </a:solidFill>
              <a:effectLst>
                <a:outerShdw blurRad="38100" dist="38100" dir="2700000" algn="tl">
                  <a:srgbClr val="000000">
                    <a:alpha val="43137"/>
                  </a:srgbClr>
                </a:outerShdw>
              </a:effectLst>
              <a:latin typeface="+mj-lt"/>
            </a:rPr>
            <a:t>Anexo 11</a:t>
          </a:r>
        </a:p>
        <a:p>
          <a:r>
            <a:rPr lang="es-MX" sz="1500" dirty="0" smtClean="0">
              <a:solidFill>
                <a:schemeClr val="tx1"/>
              </a:solidFill>
              <a:effectLst>
                <a:outerShdw blurRad="38100" dist="38100" dir="2700000" algn="tl">
                  <a:srgbClr val="000000">
                    <a:alpha val="43137"/>
                  </a:srgbClr>
                </a:outerShdw>
              </a:effectLst>
              <a:latin typeface="+mj-lt"/>
            </a:rPr>
            <a:t>Reporte de página institucional</a:t>
          </a:r>
          <a:endParaRPr lang="es-MX" sz="1500" dirty="0">
            <a:solidFill>
              <a:schemeClr val="tx1"/>
            </a:solidFill>
            <a:effectLst>
              <a:outerShdw blurRad="38100" dist="38100" dir="2700000" algn="tl">
                <a:srgbClr val="000000">
                  <a:alpha val="43137"/>
                </a:srgbClr>
              </a:outerShdw>
            </a:effectLst>
            <a:latin typeface="+mj-lt"/>
          </a:endParaRPr>
        </a:p>
      </dgm:t>
    </dgm:pt>
    <dgm:pt modelId="{B1372BE4-1102-4456-AE84-A52E4CA5EF90}" type="parTrans" cxnId="{E7711319-AD2A-4543-90DF-7B44EAE56795}">
      <dgm:prSet/>
      <dgm:spPr/>
      <dgm:t>
        <a:bodyPr/>
        <a:lstStyle/>
        <a:p>
          <a:endParaRPr lang="es-MX"/>
        </a:p>
      </dgm:t>
    </dgm:pt>
    <dgm:pt modelId="{03824F74-0D8C-4163-87E8-CAB3C83CD779}" type="sibTrans" cxnId="{E7711319-AD2A-4543-90DF-7B44EAE56795}">
      <dgm:prSet/>
      <dgm:spPr/>
      <dgm:t>
        <a:bodyPr/>
        <a:lstStyle/>
        <a:p>
          <a:endParaRPr lang="es-MX"/>
        </a:p>
      </dgm:t>
    </dgm:pt>
    <dgm:pt modelId="{B985ABE0-3CB0-4A39-A172-7A0DE3F4DA5E}" type="pres">
      <dgm:prSet presAssocID="{53F8D6AE-A37E-4984-A868-7B18054F624B}" presName="diagram" presStyleCnt="0">
        <dgm:presLayoutVars>
          <dgm:dir/>
          <dgm:resizeHandles val="exact"/>
        </dgm:presLayoutVars>
      </dgm:prSet>
      <dgm:spPr/>
      <dgm:t>
        <a:bodyPr/>
        <a:lstStyle/>
        <a:p>
          <a:endParaRPr lang="es-MX"/>
        </a:p>
      </dgm:t>
    </dgm:pt>
    <dgm:pt modelId="{DA871FEA-0B5A-429F-A0DF-6533E67311CE}" type="pres">
      <dgm:prSet presAssocID="{D5BFF392-9A3A-48F1-AE4C-4011B28B2FA7}" presName="node" presStyleLbl="node1" presStyleIdx="0" presStyleCnt="11">
        <dgm:presLayoutVars>
          <dgm:bulletEnabled val="1"/>
        </dgm:presLayoutVars>
      </dgm:prSet>
      <dgm:spPr/>
      <dgm:t>
        <a:bodyPr/>
        <a:lstStyle/>
        <a:p>
          <a:endParaRPr lang="es-MX"/>
        </a:p>
      </dgm:t>
    </dgm:pt>
    <dgm:pt modelId="{785E2ED6-4710-4115-829E-E5CE566F2C10}" type="pres">
      <dgm:prSet presAssocID="{48DF2E88-DE2D-4F78-A5DB-95C9A9EEBD94}" presName="sibTrans" presStyleCnt="0"/>
      <dgm:spPr/>
      <dgm:t>
        <a:bodyPr/>
        <a:lstStyle/>
        <a:p>
          <a:endParaRPr lang="es-MX"/>
        </a:p>
      </dgm:t>
    </dgm:pt>
    <dgm:pt modelId="{E4D4C420-6029-46FB-AB5D-FBC897BE99B2}" type="pres">
      <dgm:prSet presAssocID="{43BC5DA9-78E1-4986-B225-8FCCC0637FD9}" presName="node" presStyleLbl="node1" presStyleIdx="1" presStyleCnt="11">
        <dgm:presLayoutVars>
          <dgm:bulletEnabled val="1"/>
        </dgm:presLayoutVars>
      </dgm:prSet>
      <dgm:spPr/>
      <dgm:t>
        <a:bodyPr/>
        <a:lstStyle/>
        <a:p>
          <a:endParaRPr lang="es-MX"/>
        </a:p>
      </dgm:t>
    </dgm:pt>
    <dgm:pt modelId="{0DCE2F8B-01D0-4129-A669-F398C162D056}" type="pres">
      <dgm:prSet presAssocID="{F138CA4B-9828-48E6-A40F-C9EA5214075A}" presName="sibTrans" presStyleCnt="0"/>
      <dgm:spPr/>
      <dgm:t>
        <a:bodyPr/>
        <a:lstStyle/>
        <a:p>
          <a:endParaRPr lang="es-MX"/>
        </a:p>
      </dgm:t>
    </dgm:pt>
    <dgm:pt modelId="{0A7B73EA-988C-472A-B2E6-BA2E0DD4A83E}" type="pres">
      <dgm:prSet presAssocID="{35A912C7-1F6E-4474-AAE0-5DA3ED5CDCB0}" presName="node" presStyleLbl="node1" presStyleIdx="2" presStyleCnt="11">
        <dgm:presLayoutVars>
          <dgm:bulletEnabled val="1"/>
        </dgm:presLayoutVars>
      </dgm:prSet>
      <dgm:spPr/>
      <dgm:t>
        <a:bodyPr/>
        <a:lstStyle/>
        <a:p>
          <a:endParaRPr lang="es-MX"/>
        </a:p>
      </dgm:t>
    </dgm:pt>
    <dgm:pt modelId="{BB230350-C96A-494C-8F18-9D5EDD2CF4A4}" type="pres">
      <dgm:prSet presAssocID="{E9B2F7F1-0F2F-4C74-9259-C4C0B363BD17}" presName="sibTrans" presStyleCnt="0"/>
      <dgm:spPr/>
      <dgm:t>
        <a:bodyPr/>
        <a:lstStyle/>
        <a:p>
          <a:endParaRPr lang="es-MX"/>
        </a:p>
      </dgm:t>
    </dgm:pt>
    <dgm:pt modelId="{763450A9-0735-45A8-9EF3-DC6C585DD834}" type="pres">
      <dgm:prSet presAssocID="{978C7284-6D58-4D55-85AA-E7721A46F564}" presName="node" presStyleLbl="node1" presStyleIdx="3" presStyleCnt="11">
        <dgm:presLayoutVars>
          <dgm:bulletEnabled val="1"/>
        </dgm:presLayoutVars>
      </dgm:prSet>
      <dgm:spPr/>
      <dgm:t>
        <a:bodyPr/>
        <a:lstStyle/>
        <a:p>
          <a:endParaRPr lang="es-MX"/>
        </a:p>
      </dgm:t>
    </dgm:pt>
    <dgm:pt modelId="{FD9FE155-3431-49E9-85F9-AA60D546B8D4}" type="pres">
      <dgm:prSet presAssocID="{79B55EE0-F5D6-4A58-8840-E64E05EE513B}" presName="sibTrans" presStyleCnt="0"/>
      <dgm:spPr/>
      <dgm:t>
        <a:bodyPr/>
        <a:lstStyle/>
        <a:p>
          <a:endParaRPr lang="es-MX"/>
        </a:p>
      </dgm:t>
    </dgm:pt>
    <dgm:pt modelId="{B9B40192-BEE2-441C-9EEA-BF8969AD083E}" type="pres">
      <dgm:prSet presAssocID="{FD78B452-1E72-4B69-8071-2A5713D9E5DB}" presName="node" presStyleLbl="node1" presStyleIdx="4" presStyleCnt="11">
        <dgm:presLayoutVars>
          <dgm:bulletEnabled val="1"/>
        </dgm:presLayoutVars>
      </dgm:prSet>
      <dgm:spPr/>
      <dgm:t>
        <a:bodyPr/>
        <a:lstStyle/>
        <a:p>
          <a:endParaRPr lang="es-MX"/>
        </a:p>
      </dgm:t>
    </dgm:pt>
    <dgm:pt modelId="{7F9D7ACA-FAA2-47D6-A270-71453BC8869E}" type="pres">
      <dgm:prSet presAssocID="{6F0D6B30-9B0B-4E73-A079-4F814BB58704}" presName="sibTrans" presStyleCnt="0"/>
      <dgm:spPr/>
      <dgm:t>
        <a:bodyPr/>
        <a:lstStyle/>
        <a:p>
          <a:endParaRPr lang="es-MX"/>
        </a:p>
      </dgm:t>
    </dgm:pt>
    <dgm:pt modelId="{B8050AC9-CBC2-45EC-A22E-9C1ACCE44758}" type="pres">
      <dgm:prSet presAssocID="{38263E95-4DB6-467B-B2A5-A3AC437C3D7D}" presName="node" presStyleLbl="node1" presStyleIdx="5" presStyleCnt="11">
        <dgm:presLayoutVars>
          <dgm:bulletEnabled val="1"/>
        </dgm:presLayoutVars>
      </dgm:prSet>
      <dgm:spPr/>
      <dgm:t>
        <a:bodyPr/>
        <a:lstStyle/>
        <a:p>
          <a:endParaRPr lang="es-MX"/>
        </a:p>
      </dgm:t>
    </dgm:pt>
    <dgm:pt modelId="{A2492EFE-9C83-4967-9784-4420EA0D0810}" type="pres">
      <dgm:prSet presAssocID="{C2922F8B-54CF-462C-8A8E-5EFF3AB124F2}" presName="sibTrans" presStyleCnt="0"/>
      <dgm:spPr/>
      <dgm:t>
        <a:bodyPr/>
        <a:lstStyle/>
        <a:p>
          <a:endParaRPr lang="es-MX"/>
        </a:p>
      </dgm:t>
    </dgm:pt>
    <dgm:pt modelId="{AAC3F859-D913-4A90-AF4D-824D2C299E6B}" type="pres">
      <dgm:prSet presAssocID="{1764D4A9-1183-4F9B-8A58-35F377798AF1}" presName="node" presStyleLbl="node1" presStyleIdx="6" presStyleCnt="11">
        <dgm:presLayoutVars>
          <dgm:bulletEnabled val="1"/>
        </dgm:presLayoutVars>
      </dgm:prSet>
      <dgm:spPr/>
      <dgm:t>
        <a:bodyPr/>
        <a:lstStyle/>
        <a:p>
          <a:endParaRPr lang="es-MX"/>
        </a:p>
      </dgm:t>
    </dgm:pt>
    <dgm:pt modelId="{E08915AB-A902-4476-B4EB-9CF8F8C2C409}" type="pres">
      <dgm:prSet presAssocID="{5E9DFC2A-3F42-4364-A900-CF5662045751}" presName="sibTrans" presStyleCnt="0"/>
      <dgm:spPr/>
      <dgm:t>
        <a:bodyPr/>
        <a:lstStyle/>
        <a:p>
          <a:endParaRPr lang="es-MX"/>
        </a:p>
      </dgm:t>
    </dgm:pt>
    <dgm:pt modelId="{66DF252E-A5E8-47E3-AD1E-0B88EF443105}" type="pres">
      <dgm:prSet presAssocID="{144BA571-9977-4243-99BB-2531CA436505}" presName="node" presStyleLbl="node1" presStyleIdx="7" presStyleCnt="11">
        <dgm:presLayoutVars>
          <dgm:bulletEnabled val="1"/>
        </dgm:presLayoutVars>
      </dgm:prSet>
      <dgm:spPr/>
      <dgm:t>
        <a:bodyPr/>
        <a:lstStyle/>
        <a:p>
          <a:endParaRPr lang="es-MX"/>
        </a:p>
      </dgm:t>
    </dgm:pt>
    <dgm:pt modelId="{DAA86DF0-DD76-4B7A-9EFD-9308CE7BE117}" type="pres">
      <dgm:prSet presAssocID="{9BF81DC5-7EED-49AA-8764-E802A1FE444E}" presName="sibTrans" presStyleCnt="0"/>
      <dgm:spPr/>
      <dgm:t>
        <a:bodyPr/>
        <a:lstStyle/>
        <a:p>
          <a:endParaRPr lang="es-MX"/>
        </a:p>
      </dgm:t>
    </dgm:pt>
    <dgm:pt modelId="{850653A5-65C8-4BC4-9A3B-E6D7DA5628C7}" type="pres">
      <dgm:prSet presAssocID="{84F46558-C3AA-4415-9428-A5B8AAE7BE3C}" presName="node" presStyleLbl="node1" presStyleIdx="8" presStyleCnt="11">
        <dgm:presLayoutVars>
          <dgm:bulletEnabled val="1"/>
        </dgm:presLayoutVars>
      </dgm:prSet>
      <dgm:spPr/>
      <dgm:t>
        <a:bodyPr/>
        <a:lstStyle/>
        <a:p>
          <a:endParaRPr lang="es-MX"/>
        </a:p>
      </dgm:t>
    </dgm:pt>
    <dgm:pt modelId="{BF3C8751-A412-4EA5-9AC3-4AC6977F23A6}" type="pres">
      <dgm:prSet presAssocID="{6C7BC16F-A2C4-45A1-8613-8DD8C5B1160E}" presName="sibTrans" presStyleCnt="0"/>
      <dgm:spPr/>
      <dgm:t>
        <a:bodyPr/>
        <a:lstStyle/>
        <a:p>
          <a:endParaRPr lang="es-MX"/>
        </a:p>
      </dgm:t>
    </dgm:pt>
    <dgm:pt modelId="{E3530539-1593-4DBC-B9CC-87DE2EDC2FF6}" type="pres">
      <dgm:prSet presAssocID="{6D69D641-FBE5-47F8-A07E-9EEAFB505020}" presName="node" presStyleLbl="node1" presStyleIdx="9" presStyleCnt="11">
        <dgm:presLayoutVars>
          <dgm:bulletEnabled val="1"/>
        </dgm:presLayoutVars>
      </dgm:prSet>
      <dgm:spPr/>
      <dgm:t>
        <a:bodyPr/>
        <a:lstStyle/>
        <a:p>
          <a:endParaRPr lang="es-MX"/>
        </a:p>
      </dgm:t>
    </dgm:pt>
    <dgm:pt modelId="{E3ABFB3D-27F9-4093-A04E-FF37ADF9CBC6}" type="pres">
      <dgm:prSet presAssocID="{61C73541-799C-4C9A-9DB1-E25534E6EB45}" presName="sibTrans" presStyleCnt="0"/>
      <dgm:spPr/>
      <dgm:t>
        <a:bodyPr/>
        <a:lstStyle/>
        <a:p>
          <a:endParaRPr lang="es-MX"/>
        </a:p>
      </dgm:t>
    </dgm:pt>
    <dgm:pt modelId="{FA682BD2-110E-4156-8AC6-068243CF952F}" type="pres">
      <dgm:prSet presAssocID="{413A04B4-4234-4BA9-BFC3-58F8031BEAE0}" presName="node" presStyleLbl="node1" presStyleIdx="10" presStyleCnt="11">
        <dgm:presLayoutVars>
          <dgm:bulletEnabled val="1"/>
        </dgm:presLayoutVars>
      </dgm:prSet>
      <dgm:spPr/>
      <dgm:t>
        <a:bodyPr/>
        <a:lstStyle/>
        <a:p>
          <a:endParaRPr lang="es-MX"/>
        </a:p>
      </dgm:t>
    </dgm:pt>
  </dgm:ptLst>
  <dgm:cxnLst>
    <dgm:cxn modelId="{57078598-9648-48A4-9710-A040760F4B16}" type="presOf" srcId="{1764D4A9-1183-4F9B-8A58-35F377798AF1}" destId="{AAC3F859-D913-4A90-AF4D-824D2C299E6B}" srcOrd="0" destOrd="0" presId="urn:microsoft.com/office/officeart/2005/8/layout/default"/>
    <dgm:cxn modelId="{17FACD29-CEFE-44BC-8933-BDAB82345CF5}" type="presOf" srcId="{84F46558-C3AA-4415-9428-A5B8AAE7BE3C}" destId="{850653A5-65C8-4BC4-9A3B-E6D7DA5628C7}" srcOrd="0" destOrd="0" presId="urn:microsoft.com/office/officeart/2005/8/layout/default"/>
    <dgm:cxn modelId="{40FD0A07-A55A-4DE8-A934-6B8BB56520DE}" srcId="{53F8D6AE-A37E-4984-A868-7B18054F624B}" destId="{144BA571-9977-4243-99BB-2531CA436505}" srcOrd="7" destOrd="0" parTransId="{F9EC29A4-7AF0-4C52-A79B-9E8B946F4F59}" sibTransId="{9BF81DC5-7EED-49AA-8764-E802A1FE444E}"/>
    <dgm:cxn modelId="{ADFB06BE-5257-4C8B-AFF9-CACDD0FB771A}" srcId="{53F8D6AE-A37E-4984-A868-7B18054F624B}" destId="{D5BFF392-9A3A-48F1-AE4C-4011B28B2FA7}" srcOrd="0" destOrd="0" parTransId="{9825D5CA-0F9D-4CAC-8921-561F35291596}" sibTransId="{48DF2E88-DE2D-4F78-A5DB-95C9A9EEBD94}"/>
    <dgm:cxn modelId="{383E0FC8-6E78-49F0-8D8F-8DB2C213CE83}" srcId="{53F8D6AE-A37E-4984-A868-7B18054F624B}" destId="{84F46558-C3AA-4415-9428-A5B8AAE7BE3C}" srcOrd="8" destOrd="0" parTransId="{B3197BA5-9B68-4E58-B058-236B54EDD8BE}" sibTransId="{6C7BC16F-A2C4-45A1-8613-8DD8C5B1160E}"/>
    <dgm:cxn modelId="{E7711319-AD2A-4543-90DF-7B44EAE56795}" srcId="{53F8D6AE-A37E-4984-A868-7B18054F624B}" destId="{413A04B4-4234-4BA9-BFC3-58F8031BEAE0}" srcOrd="10" destOrd="0" parTransId="{B1372BE4-1102-4456-AE84-A52E4CA5EF90}" sibTransId="{03824F74-0D8C-4163-87E8-CAB3C83CD779}"/>
    <dgm:cxn modelId="{B158D857-38F2-4921-8263-9C017E8E261B}" srcId="{53F8D6AE-A37E-4984-A868-7B18054F624B}" destId="{38263E95-4DB6-467B-B2A5-A3AC437C3D7D}" srcOrd="5" destOrd="0" parTransId="{8F38BB82-955D-4E1A-BCA5-10C970444E03}" sibTransId="{C2922F8B-54CF-462C-8A8E-5EFF3AB124F2}"/>
    <dgm:cxn modelId="{AB43F758-A1DC-43CB-B719-D1CC81950A11}" srcId="{53F8D6AE-A37E-4984-A868-7B18054F624B}" destId="{FD78B452-1E72-4B69-8071-2A5713D9E5DB}" srcOrd="4" destOrd="0" parTransId="{BFB4A0D2-E016-441A-90E4-A576BA4DF3C4}" sibTransId="{6F0D6B30-9B0B-4E73-A079-4F814BB58704}"/>
    <dgm:cxn modelId="{60BD94A6-843C-46E6-83C6-AA05C26B46EA}" type="presOf" srcId="{978C7284-6D58-4D55-85AA-E7721A46F564}" destId="{763450A9-0735-45A8-9EF3-DC6C585DD834}" srcOrd="0" destOrd="0" presId="urn:microsoft.com/office/officeart/2005/8/layout/default"/>
    <dgm:cxn modelId="{BA4A01C0-9634-4FF4-902B-E819026FD909}" type="presOf" srcId="{43BC5DA9-78E1-4986-B225-8FCCC0637FD9}" destId="{E4D4C420-6029-46FB-AB5D-FBC897BE99B2}" srcOrd="0" destOrd="0" presId="urn:microsoft.com/office/officeart/2005/8/layout/default"/>
    <dgm:cxn modelId="{0573FCCB-464C-4885-B379-DFD91EA9297D}" srcId="{53F8D6AE-A37E-4984-A868-7B18054F624B}" destId="{1764D4A9-1183-4F9B-8A58-35F377798AF1}" srcOrd="6" destOrd="0" parTransId="{EA1BE731-1493-4134-B091-5017EA74CBC9}" sibTransId="{5E9DFC2A-3F42-4364-A900-CF5662045751}"/>
    <dgm:cxn modelId="{432BB55B-D840-41A7-8DD3-A743345250BF}" srcId="{53F8D6AE-A37E-4984-A868-7B18054F624B}" destId="{6D69D641-FBE5-47F8-A07E-9EEAFB505020}" srcOrd="9" destOrd="0" parTransId="{CF88DD31-F7F3-4A66-AC9F-25B5A8B10998}" sibTransId="{61C73541-799C-4C9A-9DB1-E25534E6EB45}"/>
    <dgm:cxn modelId="{E3BF641E-0E15-43FF-8082-1D32FD7791CC}" type="presOf" srcId="{6D69D641-FBE5-47F8-A07E-9EEAFB505020}" destId="{E3530539-1593-4DBC-B9CC-87DE2EDC2FF6}" srcOrd="0" destOrd="0" presId="urn:microsoft.com/office/officeart/2005/8/layout/default"/>
    <dgm:cxn modelId="{556F3061-3338-4C1A-8217-91CB5F0EC42F}" srcId="{53F8D6AE-A37E-4984-A868-7B18054F624B}" destId="{35A912C7-1F6E-4474-AAE0-5DA3ED5CDCB0}" srcOrd="2" destOrd="0" parTransId="{F0D3CB8D-BA17-43B7-9221-94DF52E6EFB8}" sibTransId="{E9B2F7F1-0F2F-4C74-9259-C4C0B363BD17}"/>
    <dgm:cxn modelId="{D12F5254-2EBD-46B5-AB70-690ED1A66CD0}" srcId="{53F8D6AE-A37E-4984-A868-7B18054F624B}" destId="{978C7284-6D58-4D55-85AA-E7721A46F564}" srcOrd="3" destOrd="0" parTransId="{210E59D2-703B-484D-BB3F-EAAA6B0604F0}" sibTransId="{79B55EE0-F5D6-4A58-8840-E64E05EE513B}"/>
    <dgm:cxn modelId="{17A88365-D1C7-4DAE-9AEE-2600F2ABF3B6}" type="presOf" srcId="{FD78B452-1E72-4B69-8071-2A5713D9E5DB}" destId="{B9B40192-BEE2-441C-9EEA-BF8969AD083E}" srcOrd="0" destOrd="0" presId="urn:microsoft.com/office/officeart/2005/8/layout/default"/>
    <dgm:cxn modelId="{B7FA6A21-898A-42E6-821B-A409B7D52D3A}" type="presOf" srcId="{D5BFF392-9A3A-48F1-AE4C-4011B28B2FA7}" destId="{DA871FEA-0B5A-429F-A0DF-6533E67311CE}" srcOrd="0" destOrd="0" presId="urn:microsoft.com/office/officeart/2005/8/layout/default"/>
    <dgm:cxn modelId="{538D832E-AB96-45E8-B79A-3957DDB134D0}" type="presOf" srcId="{413A04B4-4234-4BA9-BFC3-58F8031BEAE0}" destId="{FA682BD2-110E-4156-8AC6-068243CF952F}" srcOrd="0" destOrd="0" presId="urn:microsoft.com/office/officeart/2005/8/layout/default"/>
    <dgm:cxn modelId="{FB5A64A6-4EB8-4582-B5E2-04D4FE39E74D}" type="presOf" srcId="{38263E95-4DB6-467B-B2A5-A3AC437C3D7D}" destId="{B8050AC9-CBC2-45EC-A22E-9C1ACCE44758}" srcOrd="0" destOrd="0" presId="urn:microsoft.com/office/officeart/2005/8/layout/default"/>
    <dgm:cxn modelId="{598CB335-4805-4B5A-A122-A7869B9BDCA4}" type="presOf" srcId="{144BA571-9977-4243-99BB-2531CA436505}" destId="{66DF252E-A5E8-47E3-AD1E-0B88EF443105}" srcOrd="0" destOrd="0" presId="urn:microsoft.com/office/officeart/2005/8/layout/default"/>
    <dgm:cxn modelId="{44138FCA-2855-4A38-9C89-CFC97B22710A}" type="presOf" srcId="{35A912C7-1F6E-4474-AAE0-5DA3ED5CDCB0}" destId="{0A7B73EA-988C-472A-B2E6-BA2E0DD4A83E}" srcOrd="0" destOrd="0" presId="urn:microsoft.com/office/officeart/2005/8/layout/default"/>
    <dgm:cxn modelId="{B02274EF-F7A7-4104-AADC-4BA76A0AF4DE}" srcId="{53F8D6AE-A37E-4984-A868-7B18054F624B}" destId="{43BC5DA9-78E1-4986-B225-8FCCC0637FD9}" srcOrd="1" destOrd="0" parTransId="{B513BC43-3C7F-444E-9326-0DC24AE03D02}" sibTransId="{F138CA4B-9828-48E6-A40F-C9EA5214075A}"/>
    <dgm:cxn modelId="{D6FE4AB5-24EE-466C-8C16-D007EF8903FE}" type="presOf" srcId="{53F8D6AE-A37E-4984-A868-7B18054F624B}" destId="{B985ABE0-3CB0-4A39-A172-7A0DE3F4DA5E}" srcOrd="0" destOrd="0" presId="urn:microsoft.com/office/officeart/2005/8/layout/default"/>
    <dgm:cxn modelId="{FA2425BF-41A4-4FC7-A996-6521C59480FD}" type="presParOf" srcId="{B985ABE0-3CB0-4A39-A172-7A0DE3F4DA5E}" destId="{DA871FEA-0B5A-429F-A0DF-6533E67311CE}" srcOrd="0" destOrd="0" presId="urn:microsoft.com/office/officeart/2005/8/layout/default"/>
    <dgm:cxn modelId="{7CB8C3B5-C79F-4FCF-9F6F-07A4B59FE2D2}" type="presParOf" srcId="{B985ABE0-3CB0-4A39-A172-7A0DE3F4DA5E}" destId="{785E2ED6-4710-4115-829E-E5CE566F2C10}" srcOrd="1" destOrd="0" presId="urn:microsoft.com/office/officeart/2005/8/layout/default"/>
    <dgm:cxn modelId="{F59ABBD2-4BB7-49D5-B868-1C7D918E7F5A}" type="presParOf" srcId="{B985ABE0-3CB0-4A39-A172-7A0DE3F4DA5E}" destId="{E4D4C420-6029-46FB-AB5D-FBC897BE99B2}" srcOrd="2" destOrd="0" presId="urn:microsoft.com/office/officeart/2005/8/layout/default"/>
    <dgm:cxn modelId="{51CD5FDB-1C18-4574-8065-E91A971BF3B7}" type="presParOf" srcId="{B985ABE0-3CB0-4A39-A172-7A0DE3F4DA5E}" destId="{0DCE2F8B-01D0-4129-A669-F398C162D056}" srcOrd="3" destOrd="0" presId="urn:microsoft.com/office/officeart/2005/8/layout/default"/>
    <dgm:cxn modelId="{7B27AB5A-3E7C-4E9E-84D9-425039AD4D7E}" type="presParOf" srcId="{B985ABE0-3CB0-4A39-A172-7A0DE3F4DA5E}" destId="{0A7B73EA-988C-472A-B2E6-BA2E0DD4A83E}" srcOrd="4" destOrd="0" presId="urn:microsoft.com/office/officeart/2005/8/layout/default"/>
    <dgm:cxn modelId="{3518C8FC-8EC8-47E3-833B-2055E6158F12}" type="presParOf" srcId="{B985ABE0-3CB0-4A39-A172-7A0DE3F4DA5E}" destId="{BB230350-C96A-494C-8F18-9D5EDD2CF4A4}" srcOrd="5" destOrd="0" presId="urn:microsoft.com/office/officeart/2005/8/layout/default"/>
    <dgm:cxn modelId="{AC02DD5C-3785-448B-972B-48716DB1FB4D}" type="presParOf" srcId="{B985ABE0-3CB0-4A39-A172-7A0DE3F4DA5E}" destId="{763450A9-0735-45A8-9EF3-DC6C585DD834}" srcOrd="6" destOrd="0" presId="urn:microsoft.com/office/officeart/2005/8/layout/default"/>
    <dgm:cxn modelId="{14E7F950-20A9-4D31-A83A-893D0A0491DB}" type="presParOf" srcId="{B985ABE0-3CB0-4A39-A172-7A0DE3F4DA5E}" destId="{FD9FE155-3431-49E9-85F9-AA60D546B8D4}" srcOrd="7" destOrd="0" presId="urn:microsoft.com/office/officeart/2005/8/layout/default"/>
    <dgm:cxn modelId="{B76C738D-4551-4F77-8A35-F4A2446C893B}" type="presParOf" srcId="{B985ABE0-3CB0-4A39-A172-7A0DE3F4DA5E}" destId="{B9B40192-BEE2-441C-9EEA-BF8969AD083E}" srcOrd="8" destOrd="0" presId="urn:microsoft.com/office/officeart/2005/8/layout/default"/>
    <dgm:cxn modelId="{4A81334E-18AD-46DB-8A83-71C4D7F122FF}" type="presParOf" srcId="{B985ABE0-3CB0-4A39-A172-7A0DE3F4DA5E}" destId="{7F9D7ACA-FAA2-47D6-A270-71453BC8869E}" srcOrd="9" destOrd="0" presId="urn:microsoft.com/office/officeart/2005/8/layout/default"/>
    <dgm:cxn modelId="{43B4EBBD-4055-4E98-A297-004FB7AAF940}" type="presParOf" srcId="{B985ABE0-3CB0-4A39-A172-7A0DE3F4DA5E}" destId="{B8050AC9-CBC2-45EC-A22E-9C1ACCE44758}" srcOrd="10" destOrd="0" presId="urn:microsoft.com/office/officeart/2005/8/layout/default"/>
    <dgm:cxn modelId="{99A851C3-A035-4540-BFFD-6EE656499B6E}" type="presParOf" srcId="{B985ABE0-3CB0-4A39-A172-7A0DE3F4DA5E}" destId="{A2492EFE-9C83-4967-9784-4420EA0D0810}" srcOrd="11" destOrd="0" presId="urn:microsoft.com/office/officeart/2005/8/layout/default"/>
    <dgm:cxn modelId="{5E6B9720-6974-468B-A52C-3A6EDC48C73A}" type="presParOf" srcId="{B985ABE0-3CB0-4A39-A172-7A0DE3F4DA5E}" destId="{AAC3F859-D913-4A90-AF4D-824D2C299E6B}" srcOrd="12" destOrd="0" presId="urn:microsoft.com/office/officeart/2005/8/layout/default"/>
    <dgm:cxn modelId="{670DA82E-6EA7-488D-AD0E-83FEB81C069E}" type="presParOf" srcId="{B985ABE0-3CB0-4A39-A172-7A0DE3F4DA5E}" destId="{E08915AB-A902-4476-B4EB-9CF8F8C2C409}" srcOrd="13" destOrd="0" presId="urn:microsoft.com/office/officeart/2005/8/layout/default"/>
    <dgm:cxn modelId="{80379E32-75E8-4AFE-82C8-C58B131E41BF}" type="presParOf" srcId="{B985ABE0-3CB0-4A39-A172-7A0DE3F4DA5E}" destId="{66DF252E-A5E8-47E3-AD1E-0B88EF443105}" srcOrd="14" destOrd="0" presId="urn:microsoft.com/office/officeart/2005/8/layout/default"/>
    <dgm:cxn modelId="{6F0DB4A0-A837-47EF-8FA6-A66E8D0A60C6}" type="presParOf" srcId="{B985ABE0-3CB0-4A39-A172-7A0DE3F4DA5E}" destId="{DAA86DF0-DD76-4B7A-9EFD-9308CE7BE117}" srcOrd="15" destOrd="0" presId="urn:microsoft.com/office/officeart/2005/8/layout/default"/>
    <dgm:cxn modelId="{226E5555-E1E4-4AEB-94BA-36C43128ECF1}" type="presParOf" srcId="{B985ABE0-3CB0-4A39-A172-7A0DE3F4DA5E}" destId="{850653A5-65C8-4BC4-9A3B-E6D7DA5628C7}" srcOrd="16" destOrd="0" presId="urn:microsoft.com/office/officeart/2005/8/layout/default"/>
    <dgm:cxn modelId="{D1EFFFD3-499E-4313-AA4E-13DC53D1F0A3}" type="presParOf" srcId="{B985ABE0-3CB0-4A39-A172-7A0DE3F4DA5E}" destId="{BF3C8751-A412-4EA5-9AC3-4AC6977F23A6}" srcOrd="17" destOrd="0" presId="urn:microsoft.com/office/officeart/2005/8/layout/default"/>
    <dgm:cxn modelId="{AAB3A400-BADE-477E-B195-B6EA2EA013E2}" type="presParOf" srcId="{B985ABE0-3CB0-4A39-A172-7A0DE3F4DA5E}" destId="{E3530539-1593-4DBC-B9CC-87DE2EDC2FF6}" srcOrd="18" destOrd="0" presId="urn:microsoft.com/office/officeart/2005/8/layout/default"/>
    <dgm:cxn modelId="{15048703-C701-40DC-B125-282C413347D5}" type="presParOf" srcId="{B985ABE0-3CB0-4A39-A172-7A0DE3F4DA5E}" destId="{E3ABFB3D-27F9-4093-A04E-FF37ADF9CBC6}" srcOrd="19" destOrd="0" presId="urn:microsoft.com/office/officeart/2005/8/layout/default"/>
    <dgm:cxn modelId="{E09037B7-D458-4D23-9A44-3B060C7F42C9}" type="presParOf" srcId="{B985ABE0-3CB0-4A39-A172-7A0DE3F4DA5E}" destId="{FA682BD2-110E-4156-8AC6-068243CF952F}"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F8D6AE-A37E-4984-A868-7B18054F624B}" type="doc">
      <dgm:prSet loTypeId="urn:microsoft.com/office/officeart/2005/8/layout/default" loCatId="list" qsTypeId="urn:microsoft.com/office/officeart/2005/8/quickstyle/3d3" qsCatId="3D" csTypeId="urn:microsoft.com/office/officeart/2005/8/colors/colorful5" csCatId="colorful" phldr="1"/>
      <dgm:spPr/>
      <dgm:t>
        <a:bodyPr/>
        <a:lstStyle/>
        <a:p>
          <a:endParaRPr lang="es-ES"/>
        </a:p>
      </dgm:t>
    </dgm:pt>
    <dgm:pt modelId="{FE830BA1-DF02-46C1-87AF-C90C8337B18D}">
      <dgm:prSet phldrT="[Texto]" custT="1"/>
      <dgm:spPr>
        <a:solidFill>
          <a:srgbClr val="00B0F0"/>
        </a:solidFill>
      </dgm:spPr>
      <dgm:t>
        <a:bodyPr/>
        <a:lstStyle/>
        <a:p>
          <a:pPr algn="ctr"/>
          <a:r>
            <a:rPr lang="es-ES_tradnl" sz="1800" b="0" cap="none" spc="0" dirty="0">
              <a:ln w="0"/>
              <a:solidFill>
                <a:schemeClr val="tx1"/>
              </a:solidFill>
              <a:effectLst>
                <a:outerShdw blurRad="38100" dist="19050" dir="2700000" algn="tl" rotWithShape="0">
                  <a:schemeClr val="dk1">
                    <a:alpha val="40000"/>
                  </a:schemeClr>
                </a:outerShdw>
              </a:effectLst>
            </a:rPr>
            <a:t>Reporte 1 “Relación de documentos de Contraloría Social</a:t>
          </a:r>
          <a:endParaRPr lang="es-MX" sz="1800" b="0" cap="none" spc="0" dirty="0">
            <a:ln w="0"/>
            <a:solidFill>
              <a:schemeClr val="tx1"/>
            </a:solidFill>
            <a:effectLst>
              <a:outerShdw blurRad="38100" dist="19050" dir="2700000" algn="tl" rotWithShape="0">
                <a:schemeClr val="dk1">
                  <a:alpha val="40000"/>
                </a:schemeClr>
              </a:outerShdw>
            </a:effectLst>
          </a:endParaRPr>
        </a:p>
        <a:p>
          <a:pPr algn="ctr"/>
          <a:r>
            <a:rPr lang="es-ES_tradnl" sz="1800" b="0" cap="none" spc="0" dirty="0">
              <a:ln w="0"/>
              <a:solidFill>
                <a:schemeClr val="tx1"/>
              </a:solidFill>
              <a:effectLst>
                <a:outerShdw blurRad="38100" dist="19050" dir="2700000" algn="tl" rotWithShape="0">
                  <a:schemeClr val="dk1">
                    <a:alpha val="40000"/>
                  </a:schemeClr>
                </a:outerShdw>
              </a:effectLst>
            </a:rPr>
            <a:t>validados en el sistema SICS”.</a:t>
          </a:r>
          <a:endParaRPr lang="es-ES" sz="1800" b="0" cap="none" spc="0" dirty="0">
            <a:ln w="0"/>
            <a:solidFill>
              <a:schemeClr val="tx1"/>
            </a:solidFill>
            <a:effectLst>
              <a:outerShdw blurRad="38100" dist="19050" dir="2700000" algn="tl" rotWithShape="0">
                <a:schemeClr val="dk1">
                  <a:alpha val="40000"/>
                </a:schemeClr>
              </a:outerShdw>
            </a:effectLst>
          </a:endParaRPr>
        </a:p>
      </dgm:t>
    </dgm:pt>
    <dgm:pt modelId="{145AD7B2-8A0A-4EFC-A42A-6D38A47488FB}" type="parTrans" cxnId="{281FDE8E-3196-4869-947D-B88EEBF6535B}">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8B828567-ECA7-4097-8930-C217AFD239CA}" type="sibTrans" cxnId="{281FDE8E-3196-4869-947D-B88EEBF6535B}">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14BB4AC6-1944-4C71-8FCB-8C8F12D59A0F}">
      <dgm:prSet phldrT="[Texto]" custT="1"/>
      <dgm:spPr>
        <a:solidFill>
          <a:srgbClr val="92D050"/>
        </a:solidFill>
      </dgm:spPr>
      <dgm:t>
        <a:bodyPr/>
        <a:lstStyle/>
        <a:p>
          <a:pPr algn="ctr"/>
          <a:r>
            <a:rPr lang="es-ES_tradnl" sz="1800" b="0" cap="none" spc="0" dirty="0">
              <a:ln w="0"/>
              <a:solidFill>
                <a:schemeClr val="tx1"/>
              </a:solidFill>
              <a:effectLst>
                <a:outerShdw blurRad="38100" dist="19050" dir="2700000" algn="tl" rotWithShape="0">
                  <a:schemeClr val="dk1">
                    <a:alpha val="40000"/>
                  </a:schemeClr>
                </a:outerShdw>
              </a:effectLst>
            </a:rPr>
            <a:t>Reporte 2 “Relación de documentos de Contraloría</a:t>
          </a:r>
          <a:endParaRPr lang="es-MX" sz="1800" b="0" cap="none" spc="0" dirty="0">
            <a:ln w="0"/>
            <a:solidFill>
              <a:schemeClr val="tx1"/>
            </a:solidFill>
            <a:effectLst>
              <a:outerShdw blurRad="38100" dist="19050" dir="2700000" algn="tl" rotWithShape="0">
                <a:schemeClr val="dk1">
                  <a:alpha val="40000"/>
                </a:schemeClr>
              </a:outerShdw>
            </a:effectLst>
          </a:endParaRPr>
        </a:p>
        <a:p>
          <a:pPr algn="ctr"/>
          <a:r>
            <a:rPr lang="es-ES_tradnl" sz="1800" b="0" cap="none" spc="0" dirty="0">
              <a:ln w="0"/>
              <a:solidFill>
                <a:schemeClr val="tx1"/>
              </a:solidFill>
              <a:effectLst>
                <a:outerShdw blurRad="38100" dist="19050" dir="2700000" algn="tl" rotWithShape="0">
                  <a:schemeClr val="dk1">
                    <a:alpha val="40000"/>
                  </a:schemeClr>
                </a:outerShdw>
              </a:effectLst>
            </a:rPr>
            <a:t>Social en la página electrónica de la Instancia Ejecutora”.</a:t>
          </a:r>
          <a:endParaRPr lang="es-ES" sz="1800" b="0" cap="none" spc="0" dirty="0">
            <a:ln w="0"/>
            <a:solidFill>
              <a:schemeClr val="tx1"/>
            </a:solidFill>
            <a:effectLst>
              <a:outerShdw blurRad="38100" dist="19050" dir="2700000" algn="tl" rotWithShape="0">
                <a:schemeClr val="dk1">
                  <a:alpha val="40000"/>
                </a:schemeClr>
              </a:outerShdw>
            </a:effectLst>
          </a:endParaRPr>
        </a:p>
      </dgm:t>
    </dgm:pt>
    <dgm:pt modelId="{A2258688-17F4-42FE-9D7F-AF7E34477873}" type="parTrans" cxnId="{F716BA56-017A-4A6C-A17F-B2F77507D04C}">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B11DF026-E645-4F9F-A578-9AC34992ED31}" type="sibTrans" cxnId="{F716BA56-017A-4A6C-A17F-B2F77507D04C}">
      <dgm:prSet/>
      <dgm:spPr/>
      <dgm:t>
        <a:bodyPr/>
        <a:lstStyle/>
        <a:p>
          <a:pPr algn="ctr"/>
          <a:endParaRPr lang="es-ES" b="0" cap="none" spc="0">
            <a:ln w="0"/>
            <a:solidFill>
              <a:schemeClr val="tx1"/>
            </a:solidFill>
            <a:effectLst>
              <a:outerShdw blurRad="38100" dist="19050" dir="2700000" algn="tl" rotWithShape="0">
                <a:schemeClr val="dk1">
                  <a:alpha val="40000"/>
                </a:schemeClr>
              </a:outerShdw>
            </a:effectLst>
          </a:endParaRPr>
        </a:p>
      </dgm:t>
    </dgm:pt>
    <dgm:pt modelId="{B985ABE0-3CB0-4A39-A172-7A0DE3F4DA5E}" type="pres">
      <dgm:prSet presAssocID="{53F8D6AE-A37E-4984-A868-7B18054F624B}" presName="diagram" presStyleCnt="0">
        <dgm:presLayoutVars>
          <dgm:dir/>
          <dgm:resizeHandles val="exact"/>
        </dgm:presLayoutVars>
      </dgm:prSet>
      <dgm:spPr/>
      <dgm:t>
        <a:bodyPr/>
        <a:lstStyle/>
        <a:p>
          <a:endParaRPr lang="es-MX"/>
        </a:p>
      </dgm:t>
    </dgm:pt>
    <dgm:pt modelId="{966A5B65-23A5-4B8C-829F-86B88213FD88}" type="pres">
      <dgm:prSet presAssocID="{FE830BA1-DF02-46C1-87AF-C90C8337B18D}" presName="node" presStyleLbl="node1" presStyleIdx="0" presStyleCnt="2" custScaleX="61994" custScaleY="40452" custLinFactNeighborX="-39071" custLinFactNeighborY="3186">
        <dgm:presLayoutVars>
          <dgm:bulletEnabled val="1"/>
        </dgm:presLayoutVars>
      </dgm:prSet>
      <dgm:spPr/>
      <dgm:t>
        <a:bodyPr/>
        <a:lstStyle/>
        <a:p>
          <a:endParaRPr lang="es-MX"/>
        </a:p>
      </dgm:t>
    </dgm:pt>
    <dgm:pt modelId="{C2B0A8D3-5B34-46F1-AD35-3B36270F140C}" type="pres">
      <dgm:prSet presAssocID="{8B828567-ECA7-4097-8930-C217AFD239CA}" presName="sibTrans" presStyleCnt="0"/>
      <dgm:spPr/>
    </dgm:pt>
    <dgm:pt modelId="{35B473F4-036B-4956-BEE2-3586E0086095}" type="pres">
      <dgm:prSet presAssocID="{14BB4AC6-1944-4C71-8FCB-8C8F12D59A0F}" presName="node" presStyleLbl="node1" presStyleIdx="1" presStyleCnt="2" custScaleX="61464" custScaleY="38854" custLinFactNeighborX="40400" custLinFactNeighborY="3104">
        <dgm:presLayoutVars>
          <dgm:bulletEnabled val="1"/>
        </dgm:presLayoutVars>
      </dgm:prSet>
      <dgm:spPr/>
      <dgm:t>
        <a:bodyPr/>
        <a:lstStyle/>
        <a:p>
          <a:endParaRPr lang="es-MX"/>
        </a:p>
      </dgm:t>
    </dgm:pt>
  </dgm:ptLst>
  <dgm:cxnLst>
    <dgm:cxn modelId="{F3636741-CE67-4C02-8742-837C0D0F5A96}" type="presOf" srcId="{14BB4AC6-1944-4C71-8FCB-8C8F12D59A0F}" destId="{35B473F4-036B-4956-BEE2-3586E0086095}" srcOrd="0" destOrd="0" presId="urn:microsoft.com/office/officeart/2005/8/layout/default"/>
    <dgm:cxn modelId="{F716BA56-017A-4A6C-A17F-B2F77507D04C}" srcId="{53F8D6AE-A37E-4984-A868-7B18054F624B}" destId="{14BB4AC6-1944-4C71-8FCB-8C8F12D59A0F}" srcOrd="1" destOrd="0" parTransId="{A2258688-17F4-42FE-9D7F-AF7E34477873}" sibTransId="{B11DF026-E645-4F9F-A578-9AC34992ED31}"/>
    <dgm:cxn modelId="{44A5DC21-C795-4D81-AF2B-AAE99FCD0F3B}" type="presOf" srcId="{53F8D6AE-A37E-4984-A868-7B18054F624B}" destId="{B985ABE0-3CB0-4A39-A172-7A0DE3F4DA5E}" srcOrd="0" destOrd="0" presId="urn:microsoft.com/office/officeart/2005/8/layout/default"/>
    <dgm:cxn modelId="{281FDE8E-3196-4869-947D-B88EEBF6535B}" srcId="{53F8D6AE-A37E-4984-A868-7B18054F624B}" destId="{FE830BA1-DF02-46C1-87AF-C90C8337B18D}" srcOrd="0" destOrd="0" parTransId="{145AD7B2-8A0A-4EFC-A42A-6D38A47488FB}" sibTransId="{8B828567-ECA7-4097-8930-C217AFD239CA}"/>
    <dgm:cxn modelId="{7A28CE9B-7E3E-4494-83D6-D178989574DD}" type="presOf" srcId="{FE830BA1-DF02-46C1-87AF-C90C8337B18D}" destId="{966A5B65-23A5-4B8C-829F-86B88213FD88}" srcOrd="0" destOrd="0" presId="urn:microsoft.com/office/officeart/2005/8/layout/default"/>
    <dgm:cxn modelId="{E75B7F7A-87E0-4EE9-93BD-4A72BDD73AB1}" type="presParOf" srcId="{B985ABE0-3CB0-4A39-A172-7A0DE3F4DA5E}" destId="{966A5B65-23A5-4B8C-829F-86B88213FD88}" srcOrd="0" destOrd="0" presId="urn:microsoft.com/office/officeart/2005/8/layout/default"/>
    <dgm:cxn modelId="{E275E7C4-EBDF-4D1F-8983-A1A5E258468F}" type="presParOf" srcId="{B985ABE0-3CB0-4A39-A172-7A0DE3F4DA5E}" destId="{C2B0A8D3-5B34-46F1-AD35-3B36270F140C}" srcOrd="1" destOrd="0" presId="urn:microsoft.com/office/officeart/2005/8/layout/default"/>
    <dgm:cxn modelId="{521C27B2-4699-448C-9FDB-62C0FF2FD44E}" type="presParOf" srcId="{B985ABE0-3CB0-4A39-A172-7A0DE3F4DA5E}" destId="{35B473F4-036B-4956-BEE2-3586E0086095}"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B285F-6D37-4D36-B764-C0098BFC96EC}" type="datetimeFigureOut">
              <a:rPr lang="es-MX" smtClean="0"/>
              <a:t>02/10/2020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4388C-017F-47F8-9346-F3919F44CAF4}" type="slidenum">
              <a:rPr lang="es-MX" smtClean="0"/>
              <a:t>‹Nº›</a:t>
            </a:fld>
            <a:endParaRPr lang="es-MX"/>
          </a:p>
        </p:txBody>
      </p:sp>
    </p:spTree>
    <p:extLst>
      <p:ext uri="{BB962C8B-B14F-4D97-AF65-F5344CB8AC3E}">
        <p14:creationId xmlns:p14="http://schemas.microsoft.com/office/powerpoint/2010/main" val="367562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14388C-017F-47F8-9346-F3919F44CAF4}" type="slidenum">
              <a:rPr lang="es-MX" smtClean="0"/>
              <a:t>5</a:t>
            </a:fld>
            <a:endParaRPr lang="es-MX"/>
          </a:p>
        </p:txBody>
      </p:sp>
    </p:spTree>
    <p:extLst>
      <p:ext uri="{BB962C8B-B14F-4D97-AF65-F5344CB8AC3E}">
        <p14:creationId xmlns:p14="http://schemas.microsoft.com/office/powerpoint/2010/main" val="332338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614388C-017F-47F8-9346-F3919F44CAF4}" type="slidenum">
              <a:rPr lang="es-MX" smtClean="0"/>
              <a:t>48</a:t>
            </a:fld>
            <a:endParaRPr lang="es-MX"/>
          </a:p>
        </p:txBody>
      </p:sp>
    </p:spTree>
    <p:extLst>
      <p:ext uri="{BB962C8B-B14F-4D97-AF65-F5344CB8AC3E}">
        <p14:creationId xmlns:p14="http://schemas.microsoft.com/office/powerpoint/2010/main" val="683445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D200B3F0-A9BC-48CE-8EB6-ECE965069900}" type="datetimeFigureOut">
              <a:rPr lang="en-US" dirty="0"/>
              <a:pPr/>
              <a:t>10/2/2020</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dirty="0"/>
              <a:t>
              </a:t>
            </a:r>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DF9FFFF-3106-4DDB-AA62-0C80862170D6}" type="datetimeFigureOut">
              <a:rPr lang="en-US" dirty="0"/>
              <a:t>10/2/2020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3DA38B7-AE95-4DC8-9A51-7A71F545B098}" type="datetimeFigureOut">
              <a:rPr lang="en-US" dirty="0"/>
              <a:t>10/2/2020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6F1EC2B-8188-4AC2-9F0D-8D09C51D505A}" type="datetimeFigureOut">
              <a:rPr lang="en-US" dirty="0"/>
              <a:t>10/2/2020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212B75E-944F-430B-BE5F-C69FA8823C04}" type="datetimeFigureOut">
              <a:rPr lang="en-US" dirty="0"/>
              <a:t>10/2/2020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9AE0DC7-7F53-471C-A711-B3DA6F2535F3}" type="datetimeFigureOut">
              <a:rPr lang="en-US" dirty="0"/>
              <a:t>10/2/2020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1F4C9D-4618-451D-80C1-6A376BB42AB4}" type="datetimeFigureOut">
              <a:rPr lang="en-US" dirty="0"/>
              <a:t>10/2/2020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54D2318-CE40-42F6-962A-4C6D6CF697DB}" type="datetimeFigureOut">
              <a:rPr lang="en-US" dirty="0"/>
              <a:t>10/2/2020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C476AC1-EB7F-4BEF-90D9-5764B50DAF8A}" type="datetimeFigureOut">
              <a:rPr lang="en-US" dirty="0"/>
              <a:t>10/2/2020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B20712A-F861-4AB0-A754-4F5A2033CD4B}" type="datetimeFigureOut">
              <a:rPr lang="en-US" dirty="0"/>
              <a:t>10/2/2020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324507B7-F2DC-4B2C-B14D-58A9766807A2}" type="datetimeFigureOut">
              <a:rPr lang="en-US" dirty="0"/>
              <a:t>10/2/2020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04A483D-5CB4-4842-8F2F-05D5276ACF63}" type="datetimeFigureOut">
              <a:rPr lang="en-US" dirty="0"/>
              <a:t>10/2/2020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D1CE32E-9DC0-47C8-A657-48F5C3E4A10B}" type="datetimeFigureOut">
              <a:rPr lang="en-US" dirty="0"/>
              <a:t>10/2/2020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BDF5C0D-8C3A-4771-A43D-83937FC700D4}" type="datetimeFigureOut">
              <a:rPr lang="en-US" dirty="0"/>
              <a:t>10/2/2020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3D2D6-FCC2-425A-A4A7-8058E8C01CB1}" type="datetimeFigureOut">
              <a:rPr lang="en-US" dirty="0"/>
              <a:t>10/2/2020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D8CF2683-E6E7-4CC3-9EEE-7854DD4F3545}" type="datetimeFigureOut">
              <a:rPr lang="en-US" dirty="0"/>
              <a:t>10/2/2020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E120F81-B39D-4CBB-8BF3-5D6E395D0F72}" type="datetimeFigureOut">
              <a:rPr lang="en-US" dirty="0"/>
              <a:t>10/2/2020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64B320A-89BA-47B2-A525-92E8D10B06E4}" type="datetimeFigureOut">
              <a:rPr lang="en-US" dirty="0"/>
              <a:t>10/2/2020</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6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0.emf"/></Relationships>
</file>

<file path=ppt/slides/_rels/slide7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mailto:sergio.barcelata@nube.sep.gob.mx"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mailto:rosalba.hernandez@nube.sep.gob.mx"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6.emf"/></Relationships>
</file>

<file path=ppt/slides/_rels/slide8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8.emf"/></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noGrp="1"/>
          </p:cNvSpPr>
          <p:nvPr>
            <p:ph type="title"/>
          </p:nvPr>
        </p:nvSpPr>
        <p:spPr bwMode="gray">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80000"/>
              </a:lnSpc>
            </a:pPr>
            <a:r>
              <a:rPr lang="es-MX"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
            </a:r>
            <a:br>
              <a:rPr lang="es-MX"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br>
            <a:r>
              <a:rPr lang="es-MX"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Taller de Contraloría Social 2020 </a:t>
            </a:r>
          </a:p>
        </p:txBody>
      </p:sp>
      <p:sp>
        <p:nvSpPr>
          <p:cNvPr id="7" name="Rectángulo 6"/>
          <p:cNvSpPr/>
          <p:nvPr/>
        </p:nvSpPr>
        <p:spPr>
          <a:xfrm>
            <a:off x="699318" y="2691307"/>
            <a:ext cx="11007008" cy="178510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endParaRPr lang="es-MX" sz="2500" dirty="0" smtClean="0">
              <a:ln w="0"/>
              <a:solidFill>
                <a:schemeClr val="tx1"/>
              </a:solidFill>
              <a:effectLst>
                <a:outerShdw blurRad="38100" dist="19050" dir="2700000" algn="tl" rotWithShape="0">
                  <a:schemeClr val="dk1">
                    <a:alpha val="40000"/>
                  </a:schemeClr>
                </a:outerShdw>
              </a:effectLst>
            </a:endParaRPr>
          </a:p>
          <a:p>
            <a:pPr algn="ctr"/>
            <a:r>
              <a:rPr lang="es-MX" sz="2500" b="1" dirty="0" smtClean="0">
                <a:ln w="0"/>
                <a:solidFill>
                  <a:schemeClr val="tx1"/>
                </a:solidFill>
                <a:effectLst>
                  <a:outerShdw blurRad="38100" dist="38100" dir="2700000" algn="tl">
                    <a:srgbClr val="000000">
                      <a:alpha val="43137"/>
                    </a:srgbClr>
                  </a:outerShdw>
                </a:effectLst>
                <a:latin typeface="+mj-lt"/>
              </a:rPr>
              <a:t>Programa para el Desarrollo Profesional Docente</a:t>
            </a:r>
            <a:endParaRPr lang="es-MX" sz="2500" b="1" dirty="0">
              <a:ln w="0"/>
              <a:solidFill>
                <a:schemeClr val="tx1"/>
              </a:solidFill>
              <a:effectLst>
                <a:outerShdw blurRad="38100" dist="38100" dir="2700000" algn="tl">
                  <a:srgbClr val="000000">
                    <a:alpha val="43137"/>
                  </a:srgbClr>
                </a:outerShdw>
              </a:effectLst>
              <a:latin typeface="+mj-lt"/>
            </a:endParaRPr>
          </a:p>
          <a:p>
            <a:pPr marL="457200" indent="-457200">
              <a:buFont typeface="+mj-lt"/>
              <a:buAutoNum type="arabicPeriod"/>
            </a:pPr>
            <a:endParaRPr lang="es-MX" sz="2000" dirty="0">
              <a:ln w="0"/>
              <a:solidFill>
                <a:schemeClr val="tx1"/>
              </a:solidFill>
              <a:effectLst>
                <a:outerShdw blurRad="38100" dist="19050" dir="2700000" algn="tl" rotWithShape="0">
                  <a:schemeClr val="dk1">
                    <a:alpha val="40000"/>
                  </a:schemeClr>
                </a:outerShdw>
              </a:effectLst>
            </a:endParaRPr>
          </a:p>
          <a:p>
            <a:endParaRPr lang="es-MX" sz="2000" dirty="0">
              <a:ln w="0"/>
              <a:solidFill>
                <a:schemeClr val="tx1"/>
              </a:solidFill>
              <a:effectLst>
                <a:outerShdw blurRad="38100" dist="19050" dir="2700000" algn="tl" rotWithShape="0">
                  <a:schemeClr val="dk1">
                    <a:alpha val="40000"/>
                  </a:schemeClr>
                </a:outerShdw>
              </a:effectLst>
            </a:endParaRPr>
          </a:p>
          <a:p>
            <a:endParaRPr lang="es-MX" sz="2000" dirty="0">
              <a:ln w="0"/>
              <a:solidFill>
                <a:schemeClr val="tx1"/>
              </a:solidFill>
              <a:effectLst>
                <a:outerShdw blurRad="38100" dist="19050" dir="2700000" algn="tl" rotWithShape="0">
                  <a:schemeClr val="dk1">
                    <a:alpha val="40000"/>
                  </a:schemeClr>
                </a:outerShdw>
              </a:effectLst>
            </a:endParaRPr>
          </a:p>
        </p:txBody>
      </p:sp>
      <p:pic>
        <p:nvPicPr>
          <p:cNvPr id="8" name="Imagen 7"/>
          <p:cNvPicPr/>
          <p:nvPr/>
        </p:nvPicPr>
        <p:blipFill rotWithShape="1">
          <a:blip r:embed="rId2">
            <a:extLst>
              <a:ext uri="{28A0092B-C50C-407E-A947-70E740481C1C}">
                <a14:useLocalDpi xmlns:a14="http://schemas.microsoft.com/office/drawing/2010/main" val="0"/>
              </a:ext>
            </a:extLst>
          </a:blip>
          <a:srcRect r="40247"/>
          <a:stretch/>
        </p:blipFill>
        <p:spPr bwMode="auto">
          <a:xfrm>
            <a:off x="4216859" y="5263167"/>
            <a:ext cx="3971925" cy="962660"/>
          </a:xfrm>
          <a:prstGeom prst="rect">
            <a:avLst/>
          </a:prstGeom>
          <a:ln>
            <a:noFill/>
          </a:ln>
          <a:extLst>
            <a:ext uri="{53640926-AAD7-44D8-BBD7-CCE9431645EC}">
              <a14:shadowObscured xmlns:a14="http://schemas.microsoft.com/office/drawing/2010/main"/>
            </a:ext>
          </a:extLst>
        </p:spPr>
      </p:pic>
      <p:pic>
        <p:nvPicPr>
          <p:cNvPr id="9" name="Imagen 8"/>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387358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723308" y="571440"/>
            <a:ext cx="7720404" cy="869149"/>
          </a:xfrm>
          <a:prstGeom prst="rect">
            <a:avLst/>
          </a:prstGeom>
        </p:spPr>
        <p:txBody>
          <a:bodyPr wrap="square">
            <a:spAutoFit/>
          </a:bodyPr>
          <a:lstStyle/>
          <a:p>
            <a:pPr lvl="0" algn="just">
              <a:lnSpc>
                <a:spcPct val="105000"/>
              </a:lnSpc>
              <a:spcAft>
                <a:spcPts val="800"/>
              </a:spcAft>
            </a:pP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3. Cédula de Identificación de datos del Responsable (Word) </a:t>
            </a:r>
            <a:endPar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p:txBody>
      </p:sp>
      <p:sp>
        <p:nvSpPr>
          <p:cNvPr id="11" name="Título 1"/>
          <p:cNvSpPr txBox="1">
            <a:spLocks/>
          </p:cNvSpPr>
          <p:nvPr/>
        </p:nvSpPr>
        <p:spPr bwMode="gray">
          <a:xfrm>
            <a:off x="8283388" y="2890215"/>
            <a:ext cx="3194173" cy="1569489"/>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MX"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Deberán de entregar Cédula de Identificación 2020 debidamente requisitada, salvo Usuario y contraseña, los cuales son llenados por la D</a:t>
            </a:r>
            <a:r>
              <a:rPr lang="es-MX" sz="1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GUTyP</a:t>
            </a:r>
            <a:endParaRPr lang="es-MX"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endParaRPr>
          </a:p>
        </p:txBody>
      </p:sp>
      <p:sp>
        <p:nvSpPr>
          <p:cNvPr id="6" name="Rectángulo 5"/>
          <p:cNvSpPr/>
          <p:nvPr/>
        </p:nvSpPr>
        <p:spPr>
          <a:xfrm>
            <a:off x="7975781" y="4731954"/>
            <a:ext cx="3441642" cy="674031"/>
          </a:xfrm>
          <a:prstGeom prst="rect">
            <a:avLst/>
          </a:prstGeom>
        </p:spPr>
        <p:txBody>
          <a:bodyPr wrap="square">
            <a:spAutoFit/>
          </a:bodyPr>
          <a:lstStyle/>
          <a:p>
            <a:pPr marL="285750" lvl="0" indent="-285750" algn="just">
              <a:lnSpc>
                <a:spcPct val="105000"/>
              </a:lnSpc>
              <a:spcAft>
                <a:spcPts val="800"/>
              </a:spcAft>
              <a:buFont typeface="Wingdings" panose="05000000000000000000" pitchFamily="2" charset="2"/>
              <a:buChar char="ü"/>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CI-PRODEP-UT/UP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rPr>
              <a:t>(iniciales de la universidad) </a:t>
            </a:r>
          </a:p>
        </p:txBody>
      </p:sp>
      <p:sp>
        <p:nvSpPr>
          <p:cNvPr id="7" name="Rectángulo 6"/>
          <p:cNvSpPr/>
          <p:nvPr/>
        </p:nvSpPr>
        <p:spPr>
          <a:xfrm>
            <a:off x="723307" y="4731955"/>
            <a:ext cx="1616937" cy="1002418"/>
          </a:xfrm>
          <a:prstGeom prst="rect">
            <a:avLst/>
          </a:prstGeom>
        </p:spPr>
        <p:txBody>
          <a:bodyPr wrap="square">
            <a:spAutoFit/>
          </a:bodyPr>
          <a:lstStyle/>
          <a:p>
            <a:pPr lvl="0" algn="just">
              <a:lnSpc>
                <a:spcPct val="105000"/>
              </a:lnSpc>
              <a:spcAft>
                <a:spcPts val="800"/>
              </a:spcAft>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rPr>
              <a:t>Utilizar mayúsculas y minúsculas</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endParaRPr>
          </a:p>
        </p:txBody>
      </p:sp>
      <p:pic>
        <p:nvPicPr>
          <p:cNvPr id="8" name="Imagen 7"/>
          <p:cNvPicPr/>
          <p:nvPr/>
        </p:nvPicPr>
        <p:blipFill rotWithShape="1">
          <a:blip r:embed="rId3"/>
          <a:srcRect l="33560" t="8651" r="34827" b="16929"/>
          <a:stretch/>
        </p:blipFill>
        <p:spPr bwMode="auto">
          <a:xfrm>
            <a:off x="3146156" y="1440589"/>
            <a:ext cx="4525505" cy="47897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4185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0" name="Título 1"/>
          <p:cNvSpPr txBox="1">
            <a:spLocks/>
          </p:cNvSpPr>
          <p:nvPr/>
        </p:nvSpPr>
        <p:spPr bwMode="gray">
          <a:xfrm>
            <a:off x="883258" y="558703"/>
            <a:ext cx="7177566" cy="492469"/>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Estructura de Usuarios  </a:t>
            </a: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y Contraseñas</a:t>
            </a:r>
          </a:p>
        </p:txBody>
      </p:sp>
      <p:sp>
        <p:nvSpPr>
          <p:cNvPr id="12" name="Marcador de contenido 4"/>
          <p:cNvSpPr txBox="1">
            <a:spLocks/>
          </p:cNvSpPr>
          <p:nvPr/>
        </p:nvSpPr>
        <p:spPr>
          <a:xfrm>
            <a:off x="1027096" y="2841237"/>
            <a:ext cx="9795097" cy="284235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endPar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a:p>
            <a:pPr>
              <a:buFont typeface="Wingdings" panose="05000000000000000000" pitchFamily="2" charset="2"/>
              <a:buChar char="Ø"/>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Contraseña: UT/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UP más datos del enlace</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a:buFont typeface="Wingdings" panose="05000000000000000000" pitchFamily="2" charset="2"/>
              <a:buChar char="ü"/>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Primeras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dos letras del primer Nombre</a:t>
            </a:r>
          </a:p>
          <a:p>
            <a:pPr>
              <a:buFont typeface="Wingdings" panose="05000000000000000000" pitchFamily="2" charset="2"/>
              <a:buChar char="ü"/>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Primeras dos letras del Apellido Paterno</a:t>
            </a:r>
          </a:p>
          <a:p>
            <a:pPr>
              <a:buFont typeface="Wingdings" panose="05000000000000000000" pitchFamily="2" charset="2"/>
              <a:buChar char="ü"/>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Primeras dos letras del Apellido Materno</a:t>
            </a:r>
          </a:p>
          <a:p>
            <a:pPr>
              <a:buFont typeface="Wingdings" panose="05000000000000000000" pitchFamily="2" charset="2"/>
              <a:buChar char="ü"/>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Primeros 2 números del RFC.</a:t>
            </a:r>
          </a:p>
          <a:p>
            <a:pPr marL="0" indent="0" algn="just">
              <a:buNone/>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Nota: La contraseña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varía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de acuerdo al nombre de la persona responsable de CS en cada ejercicio fiscal. Si es el mismo responsable la contraseña es la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misma que ejercicio anterior</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a:t>
            </a:r>
          </a:p>
          <a:p>
            <a:pPr marL="0" indent="0">
              <a:buFont typeface="Wingdings 3" charset="2"/>
              <a:buNone/>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2" name="Rectángulo 1"/>
          <p:cNvSpPr/>
          <p:nvPr/>
        </p:nvSpPr>
        <p:spPr>
          <a:xfrm>
            <a:off x="1027096" y="1300004"/>
            <a:ext cx="9602993" cy="2308324"/>
          </a:xfrm>
          <a:prstGeom prst="rect">
            <a:avLst/>
          </a:prstGeom>
        </p:spPr>
        <p:txBody>
          <a:bodyPr wrap="square">
            <a:spAutoFit/>
          </a:bodyPr>
          <a:lstStyle/>
          <a:p>
            <a:pPr>
              <a:buFont typeface="Wingdings" panose="05000000000000000000" pitchFamily="2" charset="2"/>
              <a:buChar char="Ø"/>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Usuario:   UT/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UP más iniciales de la Universidad</a:t>
            </a:r>
          </a:p>
          <a:p>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marL="285750" indent="-285750">
              <a:buFont typeface="Wingdings" panose="05000000000000000000" pitchFamily="2" charset="2"/>
              <a:buChar char="ü"/>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Es la Abreviatura del nombre de la Universidad</a:t>
            </a:r>
          </a:p>
          <a:p>
            <a:endPar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Nota</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 El Usuario es fijo de acuerdo al nombre de la Universidad con la finalidad de tener el historial de la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UT/UP</a:t>
            </a:r>
          </a:p>
          <a:p>
            <a:endPar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a:p>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5285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723308" y="571440"/>
            <a:ext cx="7425776" cy="1285352"/>
          </a:xfrm>
          <a:prstGeom prst="rect">
            <a:avLst/>
          </a:prstGeom>
        </p:spPr>
        <p:txBody>
          <a:bodyPr wrap="square">
            <a:spAutoFit/>
          </a:bodyPr>
          <a:lstStyle/>
          <a:p>
            <a:pPr lvl="0" algn="just">
              <a:lnSpc>
                <a:spcPct val="105000"/>
              </a:lnSpc>
              <a:spcAft>
                <a:spcPts val="800"/>
              </a:spcAft>
            </a:pP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4. Acuse del </a:t>
            </a: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Oficio-Circular 514.2.2.35/2020 </a:t>
            </a: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de Invitación a la Capacitación de Contraloria Social</a:t>
            </a:r>
          </a:p>
        </p:txBody>
      </p:sp>
      <p:sp>
        <p:nvSpPr>
          <p:cNvPr id="10" name="Rectangle 2"/>
          <p:cNvSpPr>
            <a:spLocks noChangeArrowheads="1"/>
          </p:cNvSpPr>
          <p:nvPr/>
        </p:nvSpPr>
        <p:spPr bwMode="auto">
          <a:xfrm flipV="1">
            <a:off x="2895483" y="-1413961"/>
            <a:ext cx="6875753" cy="46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a:p>
        </p:txBody>
      </p:sp>
      <p:sp>
        <p:nvSpPr>
          <p:cNvPr id="16" name="Rectángulo 15"/>
          <p:cNvSpPr/>
          <p:nvPr/>
        </p:nvSpPr>
        <p:spPr>
          <a:xfrm>
            <a:off x="9654285" y="1586933"/>
            <a:ext cx="1792942" cy="3385542"/>
          </a:xfrm>
          <a:prstGeom prst="rect">
            <a:avLst/>
          </a:prstGeom>
        </p:spPr>
        <p:txBody>
          <a:bodyPr wrap="square">
            <a:spAutoFit/>
          </a:bodyPr>
          <a:lstStyle/>
          <a:p>
            <a:pPr algn="just"/>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Con sello de la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universidad.</a:t>
            </a:r>
          </a:p>
          <a:p>
            <a:pPr algn="just"/>
            <a:endParaRPr lang="es-MX"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endParaRPr>
          </a:p>
          <a:p>
            <a:pPr algn="just"/>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Nota: Puede sustituirse por el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nombre, firma y fecha de la persona que recibió dicho comunicado</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cxnSp>
        <p:nvCxnSpPr>
          <p:cNvPr id="17" name="Conector recto de flecha 16"/>
          <p:cNvCxnSpPr/>
          <p:nvPr/>
        </p:nvCxnSpPr>
        <p:spPr>
          <a:xfrm flipH="1">
            <a:off x="8408631" y="4336649"/>
            <a:ext cx="1245654" cy="474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8" name="Imagen 7"/>
          <p:cNvPicPr/>
          <p:nvPr/>
        </p:nvPicPr>
        <p:blipFill rotWithShape="1">
          <a:blip r:embed="rId3"/>
          <a:srcRect l="33944" t="28074" r="35506" b="5514"/>
          <a:stretch/>
        </p:blipFill>
        <p:spPr bwMode="auto">
          <a:xfrm>
            <a:off x="5174424" y="2123267"/>
            <a:ext cx="2754467" cy="3636933"/>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4"/>
          <a:srcRect l="32247" t="16603" r="33978" b="7627"/>
          <a:stretch/>
        </p:blipFill>
        <p:spPr bwMode="auto">
          <a:xfrm>
            <a:off x="1637700" y="1776633"/>
            <a:ext cx="3104074" cy="3604022"/>
          </a:xfrm>
          <a:prstGeom prst="rect">
            <a:avLst/>
          </a:prstGeom>
          <a:ln>
            <a:noFill/>
          </a:ln>
          <a:extLst>
            <a:ext uri="{53640926-AAD7-44D8-BBD7-CCE9431645EC}">
              <a14:shadowObscured xmlns:a14="http://schemas.microsoft.com/office/drawing/2010/main"/>
            </a:ext>
          </a:extLst>
        </p:spPr>
      </p:pic>
      <p:sp>
        <p:nvSpPr>
          <p:cNvPr id="12" name="Rectángulo 11"/>
          <p:cNvSpPr/>
          <p:nvPr/>
        </p:nvSpPr>
        <p:spPr>
          <a:xfrm>
            <a:off x="423152" y="5760201"/>
            <a:ext cx="3838882" cy="674031"/>
          </a:xfrm>
          <a:prstGeom prst="rect">
            <a:avLst/>
          </a:prstGeom>
        </p:spPr>
        <p:txBody>
          <a:bodyPr wrap="square">
            <a:spAutoFit/>
          </a:bodyPr>
          <a:lstStyle/>
          <a:p>
            <a:pPr lvl="0" algn="just">
              <a:lnSpc>
                <a:spcPct val="105000"/>
              </a:lnSpc>
              <a:spcAft>
                <a:spcPts val="800"/>
              </a:spcAft>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CAP-PRODEP-UT/UP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rPr>
              <a:t>(iniciales de la universidad) </a:t>
            </a:r>
          </a:p>
        </p:txBody>
      </p:sp>
    </p:spTree>
    <p:extLst>
      <p:ext uri="{BB962C8B-B14F-4D97-AF65-F5344CB8AC3E}">
        <p14:creationId xmlns:p14="http://schemas.microsoft.com/office/powerpoint/2010/main" val="3028325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1" name="Rectángulo 10"/>
          <p:cNvSpPr/>
          <p:nvPr/>
        </p:nvSpPr>
        <p:spPr>
          <a:xfrm>
            <a:off x="1439225" y="1129553"/>
            <a:ext cx="8202079" cy="5087547"/>
          </a:xfrm>
          <a:prstGeom prst="rect">
            <a:avLst/>
          </a:prstGeom>
        </p:spPr>
        <p:txBody>
          <a:bodyPr wrap="square">
            <a:spAutoFit/>
          </a:bodyPr>
          <a:lstStyle/>
          <a:p>
            <a:pPr lvl="0" algn="just">
              <a:lnSpc>
                <a:spcPct val="105000"/>
              </a:lnSpc>
              <a:spcAft>
                <a:spcPts val="800"/>
              </a:spcAft>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Una vez iniciadas las actividades de CS y dada la capacitación y/o en su caso presentación del Taller de CS, además de los 4 documentos mencionados anteriormente, el Responsable de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CS deberá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enviar  a la IN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D</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GUTyP</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lo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siguiente: </a:t>
            </a:r>
            <a:endPar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a:p>
            <a:pPr lvl="0" algn="just">
              <a:lnSpc>
                <a:spcPct val="105000"/>
              </a:lnSpc>
              <a:spcAft>
                <a:spcPts val="800"/>
              </a:spcAft>
            </a:pPr>
            <a:endPar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a:p>
            <a:pPr marL="285750" lvl="0" indent="-285750" algn="just">
              <a:lnSpc>
                <a:spcPct val="105000"/>
              </a:lnSpc>
              <a:spcAft>
                <a:spcPts val="800"/>
              </a:spcAft>
              <a:buFont typeface="Wingdings" panose="05000000000000000000" pitchFamily="2" charset="2"/>
              <a:buChar char="ü"/>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Acuse de oficio OEC OEC</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-PRODEP-UT/UP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rPr>
              <a:t>(iniciales de la universidad) </a:t>
            </a:r>
          </a:p>
          <a:p>
            <a:pPr marL="285750" lvl="0" indent="-285750" algn="just">
              <a:lnSpc>
                <a:spcPct val="105000"/>
              </a:lnSpc>
              <a:spcAft>
                <a:spcPts val="800"/>
              </a:spcAft>
              <a:buFont typeface="Wingdings" panose="05000000000000000000" pitchFamily="2" charset="2"/>
              <a:buChar char="ü"/>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Material de difusión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MDIFUSION-UT/UP(iniciales de la universidad)</a:t>
            </a:r>
            <a:endPar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a:p>
            <a:pPr marL="285750" lvl="0" indent="-285750" algn="just">
              <a:lnSpc>
                <a:spcPct val="105000"/>
              </a:lnSpc>
              <a:spcAft>
                <a:spcPts val="800"/>
              </a:spcAft>
              <a:buFont typeface="Wingdings" panose="05000000000000000000" pitchFamily="2" charset="2"/>
              <a:buChar char="ü"/>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Material de capacitación MCAPACITACIÓN-UT/UP (iniciales de la universidad) </a:t>
            </a:r>
          </a:p>
          <a:p>
            <a:pPr marL="285750" lvl="0" indent="-285750" algn="just">
              <a:lnSpc>
                <a:spcPct val="105000"/>
              </a:lnSpc>
              <a:spcAft>
                <a:spcPts val="800"/>
              </a:spcAft>
              <a:buFont typeface="Wingdings" panose="05000000000000000000" pitchFamily="2" charset="2"/>
              <a:buChar char="ü"/>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Carta responsiva* CR-PRODEP-UT/UP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rPr>
              <a:t>(iniciales de la universidad) </a:t>
            </a:r>
          </a:p>
          <a:p>
            <a:pPr lvl="0" algn="just">
              <a:lnSpc>
                <a:spcPct val="105000"/>
              </a:lnSpc>
              <a:spcAft>
                <a:spcPts val="800"/>
              </a:spcAft>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a:p>
            <a:pPr lvl="0" algn="just">
              <a:lnSpc>
                <a:spcPct val="105000"/>
              </a:lnSpc>
              <a:spcAft>
                <a:spcPts val="800"/>
              </a:spcAft>
            </a:pPr>
            <a:endPar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a:p>
            <a:pPr lvl="0" algn="just">
              <a:lnSpc>
                <a:spcPct val="105000"/>
              </a:lnSpc>
              <a:spcAft>
                <a:spcPts val="800"/>
              </a:spcAft>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a:p>
            <a:pPr lvl="0" algn="just">
              <a:lnSpc>
                <a:spcPct val="105000"/>
              </a:lnSpc>
              <a:spcAft>
                <a:spcPts val="800"/>
              </a:spcAft>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p:txBody>
      </p:sp>
    </p:spTree>
    <p:extLst>
      <p:ext uri="{BB962C8B-B14F-4D97-AF65-F5344CB8AC3E}">
        <p14:creationId xmlns:p14="http://schemas.microsoft.com/office/powerpoint/2010/main" val="676854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0" name="Rectángulo 9"/>
          <p:cNvSpPr/>
          <p:nvPr/>
        </p:nvSpPr>
        <p:spPr>
          <a:xfrm>
            <a:off x="6012664" y="1586503"/>
            <a:ext cx="5295074" cy="1754326"/>
          </a:xfrm>
          <a:prstGeom prst="rect">
            <a:avLst/>
          </a:prstGeom>
        </p:spPr>
        <p:txBody>
          <a:bodyPr wrap="square">
            <a:spAutoFit/>
          </a:bodyPr>
          <a:lstStyle/>
          <a:p>
            <a:pPr lvl="0" algn="just"/>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5</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Acuse del Oficio dirigido al Órgano Estatal de Control, donde se hace mención de quien lleva a cabo las actividades de CS en la UT/UP (copia de Acuse sellado o firmado por la Instancia que lo recibe).</a:t>
            </a:r>
          </a:p>
          <a:p>
            <a:pPr lvl="0" algn="just"/>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11" name="Rectángulo 10"/>
          <p:cNvSpPr/>
          <p:nvPr/>
        </p:nvSpPr>
        <p:spPr>
          <a:xfrm>
            <a:off x="6371993" y="4925617"/>
            <a:ext cx="4576415" cy="646331"/>
          </a:xfrm>
          <a:prstGeom prst="rect">
            <a:avLst/>
          </a:prstGeom>
        </p:spPr>
        <p:txBody>
          <a:bodyPr wrap="square">
            <a:spAutoFit/>
          </a:bodyPr>
          <a:lstStyle/>
          <a:p>
            <a:pPr lvl="0" algn="just"/>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Nota: La IN les proporciona un machote del oficio a enviar al OEC</a:t>
            </a:r>
          </a:p>
        </p:txBody>
      </p:sp>
      <p:cxnSp>
        <p:nvCxnSpPr>
          <p:cNvPr id="12" name="Conector recto de flecha 11"/>
          <p:cNvCxnSpPr/>
          <p:nvPr/>
        </p:nvCxnSpPr>
        <p:spPr>
          <a:xfrm flipH="1">
            <a:off x="5679954" y="2975067"/>
            <a:ext cx="3207372" cy="20219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4" name="Imagen 13"/>
          <p:cNvPicPr/>
          <p:nvPr/>
        </p:nvPicPr>
        <p:blipFill rotWithShape="1">
          <a:blip r:embed="rId3"/>
          <a:srcRect l="23379" t="17962" r="44214" b="6393"/>
          <a:stretch/>
        </p:blipFill>
        <p:spPr bwMode="auto">
          <a:xfrm>
            <a:off x="1169865" y="1257890"/>
            <a:ext cx="4164069" cy="4878144"/>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5679954" y="5658133"/>
            <a:ext cx="5580374" cy="369332"/>
          </a:xfrm>
          <a:prstGeom prst="rect">
            <a:avLst/>
          </a:prstGeom>
        </p:spPr>
        <p:txBody>
          <a:bodyPr wrap="none">
            <a:spAutoFit/>
          </a:bodyPr>
          <a:lstStyle/>
          <a:p>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rPr>
              <a:t>OEC</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-PRODEP-UT/UP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rPr>
              <a:t>(iniciales de la universidad) </a:t>
            </a:r>
            <a:endParaRPr lang="es-MX" dirty="0"/>
          </a:p>
        </p:txBody>
      </p:sp>
    </p:spTree>
    <p:extLst>
      <p:ext uri="{BB962C8B-B14F-4D97-AF65-F5344CB8AC3E}">
        <p14:creationId xmlns:p14="http://schemas.microsoft.com/office/powerpoint/2010/main" val="4249627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1" name="Rectángulo 10"/>
          <p:cNvSpPr/>
          <p:nvPr/>
        </p:nvSpPr>
        <p:spPr>
          <a:xfrm>
            <a:off x="691757" y="745621"/>
            <a:ext cx="3877471" cy="861774"/>
          </a:xfrm>
          <a:prstGeom prst="rect">
            <a:avLst/>
          </a:prstGeom>
        </p:spPr>
        <p:txBody>
          <a:bodyPr wrap="square">
            <a:spAutoFit/>
          </a:bodyPr>
          <a:lstStyle/>
          <a:p>
            <a:pPr lvl="1" algn="just"/>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Ejemplo de oficio para OEC:</a:t>
            </a:r>
            <a:endPar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p:txBody>
      </p:sp>
      <p:pic>
        <p:nvPicPr>
          <p:cNvPr id="6" name="Imagen 5"/>
          <p:cNvPicPr/>
          <p:nvPr/>
        </p:nvPicPr>
        <p:blipFill rotWithShape="1">
          <a:blip r:embed="rId3"/>
          <a:srcRect l="25605" t="3011" r="27209" b="5505"/>
          <a:stretch/>
        </p:blipFill>
        <p:spPr bwMode="auto">
          <a:xfrm>
            <a:off x="4152323" y="1359422"/>
            <a:ext cx="3982452" cy="45388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9541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0" name="Rectángulo 9"/>
          <p:cNvSpPr/>
          <p:nvPr/>
        </p:nvSpPr>
        <p:spPr>
          <a:xfrm>
            <a:off x="584535" y="491898"/>
            <a:ext cx="7580519" cy="861774"/>
          </a:xfrm>
          <a:prstGeom prst="rect">
            <a:avLst/>
          </a:prstGeom>
        </p:spPr>
        <p:txBody>
          <a:bodyPr wrap="square">
            <a:spAutoFit/>
          </a:bodyPr>
          <a:lstStyle/>
          <a:p>
            <a:pPr lvl="0" algn="just"/>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6</a:t>
            </a: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 </a:t>
            </a: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Carta Responsiva proporcionada por la D</a:t>
            </a: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GUTyP </a:t>
            </a: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para el correcto uso del </a:t>
            </a: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sistema.</a:t>
            </a:r>
            <a:endPar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p:txBody>
      </p:sp>
      <p:sp>
        <p:nvSpPr>
          <p:cNvPr id="12" name="Rectángulo 11"/>
          <p:cNvSpPr/>
          <p:nvPr/>
        </p:nvSpPr>
        <p:spPr>
          <a:xfrm>
            <a:off x="6745830" y="1415228"/>
            <a:ext cx="4528310" cy="4524315"/>
          </a:xfrm>
          <a:prstGeom prst="rect">
            <a:avLst/>
          </a:prstGeom>
        </p:spPr>
        <p:txBody>
          <a:bodyPr wrap="square">
            <a:spAutoFit/>
          </a:bodyPr>
          <a:lstStyle/>
          <a:p>
            <a:pPr lvl="0" algn="just"/>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El responsable de la IN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hará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llegar la carta responsiva para firma del responsable de CS de la IE.</a:t>
            </a:r>
          </a:p>
          <a:p>
            <a:pPr lvl="0" algn="just"/>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lvl="0" algn="just"/>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Una vez revisada y validados los datos por el responsable de CS la firmará y hará llegar el  original a la IN para la firma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del Director de Desarrollo y Fortalecimiento.</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lvl="0" algn="just"/>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lvl="0" algn="just"/>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Ya que se cuente con las firmas la carta responsiva, se le hará llegar a la IE mediante correo electrónico en PDF.</a:t>
            </a:r>
          </a:p>
          <a:p>
            <a:pPr lvl="0" algn="just"/>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lvl="0" algn="just"/>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Se le pide a la universidad de acusar de recibido, mismo medio electrónico.</a:t>
            </a:r>
          </a:p>
        </p:txBody>
      </p:sp>
      <p:pic>
        <p:nvPicPr>
          <p:cNvPr id="8" name="Imagen 7"/>
          <p:cNvPicPr/>
          <p:nvPr/>
        </p:nvPicPr>
        <p:blipFill rotWithShape="1">
          <a:blip r:embed="rId3"/>
          <a:srcRect l="32881" t="9152" r="31683" b="8970"/>
          <a:stretch/>
        </p:blipFill>
        <p:spPr bwMode="auto">
          <a:xfrm>
            <a:off x="2074928" y="1570168"/>
            <a:ext cx="3506065" cy="4404963"/>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884856" y="5975131"/>
            <a:ext cx="5400837" cy="369332"/>
          </a:xfrm>
          <a:prstGeom prst="rect">
            <a:avLst/>
          </a:prstGeom>
        </p:spPr>
        <p:txBody>
          <a:bodyPr wrap="none">
            <a:spAutoFit/>
          </a:bodyPr>
          <a:lstStyle/>
          <a:p>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rPr>
              <a:t>CR-PRODEP-UT/UP (iniciales de la universidad) </a:t>
            </a:r>
            <a:endParaRPr lang="es-MX" dirty="0"/>
          </a:p>
        </p:txBody>
      </p:sp>
    </p:spTree>
    <p:extLst>
      <p:ext uri="{BB962C8B-B14F-4D97-AF65-F5344CB8AC3E}">
        <p14:creationId xmlns:p14="http://schemas.microsoft.com/office/powerpoint/2010/main" val="2227533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928278" y="679590"/>
            <a:ext cx="6763440" cy="1246495"/>
          </a:xfrm>
          <a:prstGeom prst="rect">
            <a:avLst/>
          </a:prstGeom>
        </p:spPr>
        <p:txBody>
          <a:bodyPr wrap="square">
            <a:spAutoFit/>
          </a:bodyPr>
          <a:lstStyle/>
          <a:p>
            <a:pPr lvl="0" algn="just">
              <a:spcAft>
                <a:spcPts val="0"/>
              </a:spcAft>
            </a:pPr>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7</a:t>
            </a:r>
            <a:r>
              <a:rPr lang="es-ES_tradnl"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.1 El Responsable </a:t>
            </a:r>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de </a:t>
            </a:r>
            <a:r>
              <a:rPr lang="es-ES_tradnl"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CS elabora </a:t>
            </a:r>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y </a:t>
            </a:r>
            <a:r>
              <a:rPr lang="es-ES_tradnl"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envía </a:t>
            </a:r>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 revisión el material de difusión a utilizar para promocionar la CS.</a:t>
            </a:r>
            <a:endPar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14" name="Rectángulo 13"/>
          <p:cNvSpPr/>
          <p:nvPr/>
        </p:nvSpPr>
        <p:spPr>
          <a:xfrm>
            <a:off x="7756264" y="3388397"/>
            <a:ext cx="3728630" cy="2585323"/>
          </a:xfrm>
          <a:prstGeom prst="rect">
            <a:avLst/>
          </a:prstGeom>
        </p:spPr>
        <p:txBody>
          <a:bodyPr wrap="square">
            <a:spAutoFit/>
          </a:bodyPr>
          <a:lstStyle/>
          <a:p>
            <a:pPr lvl="0" algn="just"/>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Nota: La IN les proporcionará un machote del tríptico.</a:t>
            </a:r>
          </a:p>
          <a:p>
            <a:pPr lvl="0" algn="just"/>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lvl="0" algn="just"/>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No es limitativo el uso del tríptico</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a:t>
            </a:r>
          </a:p>
          <a:p>
            <a:pPr lvl="0" algn="just"/>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lvl="0" algn="just"/>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Se pueden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utilizar algún otro material de difusión que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considere adecuado  la IE.</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p:txBody>
      </p:sp>
      <p:sp>
        <p:nvSpPr>
          <p:cNvPr id="21" name="Rectángulo 20"/>
          <p:cNvSpPr/>
          <p:nvPr/>
        </p:nvSpPr>
        <p:spPr>
          <a:xfrm>
            <a:off x="928278" y="5353680"/>
            <a:ext cx="6096000" cy="981423"/>
          </a:xfrm>
          <a:prstGeom prst="rect">
            <a:avLst/>
          </a:prstGeom>
        </p:spPr>
        <p:txBody>
          <a:bodyPr>
            <a:spAutoFit/>
          </a:bodyPr>
          <a:lstStyle/>
          <a:p>
            <a:pPr>
              <a:lnSpc>
                <a:spcPct val="107000"/>
              </a:lnSpc>
              <a:spcAft>
                <a:spcPts val="800"/>
              </a:spcAft>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Enviar el (los)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archivo(s</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 de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material(es</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 de difusión con el nombre: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MDIFUSION-UT/UP(iniciales de la universidad) para su validación.</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endParaRPr>
          </a:p>
        </p:txBody>
      </p:sp>
      <p:pic>
        <p:nvPicPr>
          <p:cNvPr id="8" name="Imagen 7"/>
          <p:cNvPicPr/>
          <p:nvPr/>
        </p:nvPicPr>
        <p:blipFill rotWithShape="1">
          <a:blip r:embed="rId3"/>
          <a:srcRect l="16718" t="16937" r="21496" b="6278"/>
          <a:stretch/>
        </p:blipFill>
        <p:spPr bwMode="auto">
          <a:xfrm>
            <a:off x="7856621" y="1129554"/>
            <a:ext cx="3586320" cy="2258844"/>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4"/>
          <a:srcRect l="31957" t="20324" r="20647" b="15677"/>
          <a:stretch/>
        </p:blipFill>
        <p:spPr bwMode="auto">
          <a:xfrm>
            <a:off x="763375" y="1926085"/>
            <a:ext cx="3498437" cy="2441378"/>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5"/>
          <a:srcRect l="32382" t="20700" r="21276" b="15293"/>
          <a:stretch/>
        </p:blipFill>
        <p:spPr bwMode="auto">
          <a:xfrm>
            <a:off x="4426715" y="2912302"/>
            <a:ext cx="3265003" cy="24049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6678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0" name="Rectángulo 9"/>
          <p:cNvSpPr/>
          <p:nvPr/>
        </p:nvSpPr>
        <p:spPr>
          <a:xfrm>
            <a:off x="928278" y="679590"/>
            <a:ext cx="6763440" cy="1015663"/>
          </a:xfrm>
          <a:prstGeom prst="rect">
            <a:avLst/>
          </a:prstGeom>
        </p:spPr>
        <p:txBody>
          <a:bodyPr wrap="square">
            <a:spAutoFit/>
          </a:bodyPr>
          <a:lstStyle/>
          <a:p>
            <a:pPr lvl="0" algn="just">
              <a:spcAft>
                <a:spcPts val="0"/>
              </a:spcAft>
            </a:pPr>
            <a:r>
              <a:rPr lang="es-ES_tradnl"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7.2 El Responsable </a:t>
            </a:r>
            <a:r>
              <a:rPr lang="es-ES_tradnl"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de CS </a:t>
            </a:r>
            <a:r>
              <a:rPr lang="es-ES_tradnl"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elabora y </a:t>
            </a:r>
            <a:r>
              <a:rPr lang="es-ES_tradnl"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enviar a revisión el material de capacitación que va a utilizar para capacitar al Comité de Contraloría Social.</a:t>
            </a:r>
          </a:p>
        </p:txBody>
      </p:sp>
      <p:sp>
        <p:nvSpPr>
          <p:cNvPr id="15" name="Rectángulo 14"/>
          <p:cNvSpPr/>
          <p:nvPr/>
        </p:nvSpPr>
        <p:spPr>
          <a:xfrm>
            <a:off x="6623762" y="1301769"/>
            <a:ext cx="4790101" cy="923330"/>
          </a:xfrm>
          <a:prstGeom prst="rect">
            <a:avLst/>
          </a:prstGeom>
        </p:spPr>
        <p:txBody>
          <a:bodyPr wrap="square">
            <a:spAutoFit/>
          </a:bodyPr>
          <a:lstStyle/>
          <a:p>
            <a:pPr lvl="0" algn="just"/>
            <a:endPar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a:p>
            <a:pPr lvl="0" algn="just"/>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
                <a:cs typeface="Arial" panose="020B0604020202020204" pitchFamily="34" charset="0"/>
              </a:rPr>
              <a:t>Elementos que debe incluir:</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
              <a:cs typeface="Arial" panose="020B0604020202020204" pitchFamily="34" charset="0"/>
            </a:endParaRPr>
          </a:p>
          <a:p>
            <a:pPr lvl="0" algn="just"/>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16" name="Rectángulo 15"/>
          <p:cNvSpPr/>
          <p:nvPr/>
        </p:nvSpPr>
        <p:spPr>
          <a:xfrm>
            <a:off x="6623762" y="1954802"/>
            <a:ext cx="4994336" cy="4201150"/>
          </a:xfrm>
          <a:prstGeom prst="rect">
            <a:avLst/>
          </a:prstGeom>
        </p:spPr>
        <p:txBody>
          <a:bodyPr wrap="square">
            <a:spAutoFit/>
          </a:bodyPr>
          <a:lstStyle/>
          <a:p>
            <a:pPr marL="285750" lvl="0" indent="-285750" algn="just">
              <a:spcAft>
                <a:spcPts val="1000"/>
              </a:spcAft>
              <a:buFont typeface="Wingdings" panose="05000000000000000000" pitchFamily="2" charset="2"/>
              <a:buChar char="Ø"/>
            </a:pPr>
            <a:r>
              <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Que es la Contraloría Social, Objetivo, beneficios…</a:t>
            </a:r>
          </a:p>
          <a:p>
            <a:pPr marL="285750" lvl="0" indent="-285750" algn="just">
              <a:spcAft>
                <a:spcPts val="1000"/>
              </a:spcAft>
              <a:buFont typeface="Wingdings" panose="05000000000000000000" pitchFamily="2" charset="2"/>
              <a:buChar char="Ø"/>
            </a:pPr>
            <a:r>
              <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Que es el Comité de CS, quienes lo conforman, funciones...</a:t>
            </a:r>
          </a:p>
          <a:p>
            <a:pPr marL="285750" lvl="0" indent="-285750" algn="just">
              <a:spcAft>
                <a:spcPts val="1000"/>
              </a:spcAft>
              <a:buFont typeface="Wingdings" panose="05000000000000000000" pitchFamily="2" charset="2"/>
              <a:buChar char="Ø"/>
            </a:pPr>
            <a:r>
              <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Beneficiarios del </a:t>
            </a:r>
            <a:r>
              <a:rPr lang="es-ES_tradnl" sz="1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programa</a:t>
            </a:r>
            <a:endPar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endParaRPr>
          </a:p>
          <a:p>
            <a:pPr marL="285750" lvl="0" indent="-285750" algn="just">
              <a:spcAft>
                <a:spcPts val="1000"/>
              </a:spcAft>
              <a:buFont typeface="Wingdings" panose="05000000000000000000" pitchFamily="2" charset="2"/>
              <a:buChar char="Ø"/>
            </a:pPr>
            <a:r>
              <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Documentos normativos</a:t>
            </a:r>
          </a:p>
          <a:p>
            <a:pPr marL="285750" lvl="0" indent="-285750" algn="just">
              <a:spcAft>
                <a:spcPts val="1000"/>
              </a:spcAft>
              <a:buFont typeface="Wingdings" panose="05000000000000000000" pitchFamily="2" charset="2"/>
              <a:buChar char="Ø"/>
            </a:pPr>
            <a:r>
              <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Funciones del Responsable de CS</a:t>
            </a:r>
          </a:p>
          <a:p>
            <a:pPr marL="285750" lvl="0" indent="-285750" algn="just">
              <a:spcAft>
                <a:spcPts val="1000"/>
              </a:spcAft>
              <a:buFont typeface="Wingdings" panose="05000000000000000000" pitchFamily="2" charset="2"/>
              <a:buChar char="Ø"/>
            </a:pPr>
            <a:r>
              <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Presentación del PITCS y Formatos de CS</a:t>
            </a:r>
          </a:p>
          <a:p>
            <a:pPr marL="285750" lvl="0" indent="-285750" algn="just">
              <a:spcAft>
                <a:spcPts val="1000"/>
              </a:spcAft>
              <a:buFont typeface="Wingdings" panose="05000000000000000000" pitchFamily="2" charset="2"/>
              <a:buChar char="Ø"/>
            </a:pPr>
            <a:r>
              <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Fechas de </a:t>
            </a:r>
            <a:r>
              <a:rPr lang="es-ES_tradnl" sz="1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actividades </a:t>
            </a:r>
            <a:r>
              <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de seguimiento</a:t>
            </a:r>
          </a:p>
          <a:p>
            <a:pPr marL="285750" lvl="0" indent="-285750" algn="just">
              <a:spcAft>
                <a:spcPts val="1000"/>
              </a:spcAft>
              <a:buFont typeface="Wingdings" panose="05000000000000000000" pitchFamily="2" charset="2"/>
              <a:buChar char="Ø"/>
            </a:pPr>
            <a:r>
              <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Actividades a realizar y seguimiento</a:t>
            </a:r>
          </a:p>
          <a:p>
            <a:pPr marL="285750" lvl="0" indent="-285750" algn="just">
              <a:spcAft>
                <a:spcPts val="1000"/>
              </a:spcAft>
              <a:buFont typeface="Wingdings" panose="05000000000000000000" pitchFamily="2" charset="2"/>
              <a:buChar char="Ø"/>
            </a:pPr>
            <a:r>
              <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Información sobre </a:t>
            </a:r>
            <a:r>
              <a:rPr lang="es-ES_tradnl" sz="1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quejas </a:t>
            </a:r>
            <a:r>
              <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y </a:t>
            </a:r>
            <a:r>
              <a:rPr lang="es-ES_tradnl" sz="1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denuncias</a:t>
            </a:r>
            <a:endParaRPr lang="es-ES_tradnl"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endParaRPr>
          </a:p>
          <a:p>
            <a:pPr lvl="0" algn="just">
              <a:spcAft>
                <a:spcPts val="1000"/>
              </a:spcAft>
            </a:pPr>
            <a:endParaRPr lang="es-MX"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endParaRPr>
          </a:p>
        </p:txBody>
      </p:sp>
      <p:sp>
        <p:nvSpPr>
          <p:cNvPr id="17" name="Rectángulo 16"/>
          <p:cNvSpPr/>
          <p:nvPr/>
        </p:nvSpPr>
        <p:spPr>
          <a:xfrm>
            <a:off x="839241" y="4979421"/>
            <a:ext cx="5362552" cy="1277786"/>
          </a:xfrm>
          <a:prstGeom prst="rect">
            <a:avLst/>
          </a:prstGeom>
        </p:spPr>
        <p:txBody>
          <a:bodyPr wrap="square">
            <a:spAutoFit/>
          </a:bodyPr>
          <a:lstStyle/>
          <a:p>
            <a:pPr>
              <a:lnSpc>
                <a:spcPct val="107000"/>
              </a:lnSpc>
              <a:spcAft>
                <a:spcPts val="800"/>
              </a:spcAft>
            </a:pPr>
            <a:r>
              <a:rPr lang="es-MX" b="1" dirty="0">
                <a:ln w="0"/>
                <a:solidFill>
                  <a:schemeClr val="accent5"/>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Importante: Enviar el (los) </a:t>
            </a:r>
            <a:r>
              <a:rPr lang="es-MX" b="1" dirty="0" smtClean="0">
                <a:ln w="0"/>
                <a:solidFill>
                  <a:schemeClr val="accent5"/>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archivo(s</a:t>
            </a:r>
            <a:r>
              <a:rPr lang="es-MX" b="1" dirty="0">
                <a:ln w="0"/>
                <a:solidFill>
                  <a:schemeClr val="accent5"/>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de </a:t>
            </a:r>
            <a:r>
              <a:rPr lang="es-MX" b="1" dirty="0" smtClean="0">
                <a:ln w="0"/>
                <a:solidFill>
                  <a:schemeClr val="accent5"/>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material(es</a:t>
            </a:r>
            <a:r>
              <a:rPr lang="es-MX" b="1" dirty="0">
                <a:ln w="0"/>
                <a:solidFill>
                  <a:schemeClr val="accent5"/>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de c</a:t>
            </a:r>
            <a:r>
              <a:rPr lang="es-MX" b="1" dirty="0" smtClean="0">
                <a:ln w="0"/>
                <a:solidFill>
                  <a:schemeClr val="accent5"/>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apacitación </a:t>
            </a:r>
            <a:r>
              <a:rPr lang="es-MX" b="1" dirty="0">
                <a:ln w="0"/>
                <a:solidFill>
                  <a:schemeClr val="accent5"/>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con el siguiente nombre: </a:t>
            </a:r>
            <a:r>
              <a:rPr lang="es-MX" b="1" dirty="0" smtClean="0">
                <a:ln w="0"/>
                <a:solidFill>
                  <a:schemeClr val="accent5"/>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MCAPACITACION-UT/UP(iniciales </a:t>
            </a:r>
            <a:r>
              <a:rPr lang="es-MX" b="1" dirty="0">
                <a:ln w="0"/>
                <a:solidFill>
                  <a:schemeClr val="accent5"/>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de la universidad</a:t>
            </a:r>
            <a:r>
              <a:rPr lang="es-MX" b="1" dirty="0" smtClean="0">
                <a:ln w="0"/>
                <a:solidFill>
                  <a:schemeClr val="accent5"/>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para su validación.</a:t>
            </a:r>
            <a:endParaRPr lang="es-MX" b="1" dirty="0">
              <a:ln w="0"/>
              <a:solidFill>
                <a:schemeClr val="accent5"/>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18" name="Imagen 17"/>
          <p:cNvPicPr/>
          <p:nvPr/>
        </p:nvPicPr>
        <p:blipFill rotWithShape="1">
          <a:blip r:embed="rId3"/>
          <a:srcRect t="27089" r="11073" b="5165"/>
          <a:stretch/>
        </p:blipFill>
        <p:spPr bwMode="auto">
          <a:xfrm>
            <a:off x="839241" y="2031553"/>
            <a:ext cx="5784521" cy="28711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4727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noGrp="1"/>
          </p:cNvSpPr>
          <p:nvPr>
            <p:ph type="title"/>
          </p:nvPr>
        </p:nvSpPr>
        <p:spPr bwMode="gray">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80000"/>
              </a:lnSpc>
            </a:pPr>
            <a:r>
              <a:rPr lang="es-MX"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
            </a:r>
            <a:br>
              <a:rPr lang="es-MX"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br>
            <a:r>
              <a:rPr lang="es-MX"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Taller de Contraloría Social 2020 </a:t>
            </a:r>
          </a:p>
        </p:txBody>
      </p:sp>
      <p:sp>
        <p:nvSpPr>
          <p:cNvPr id="7" name="Rectángulo 6"/>
          <p:cNvSpPr/>
          <p:nvPr/>
        </p:nvSpPr>
        <p:spPr>
          <a:xfrm>
            <a:off x="699318" y="2691307"/>
            <a:ext cx="11007008" cy="201593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endParaRPr lang="es-MX" sz="2500" dirty="0" smtClean="0">
              <a:ln w="0"/>
              <a:solidFill>
                <a:schemeClr val="tx1"/>
              </a:solidFill>
              <a:effectLst>
                <a:outerShdw blurRad="38100" dist="19050" dir="2700000" algn="tl" rotWithShape="0">
                  <a:schemeClr val="dk1">
                    <a:alpha val="40000"/>
                  </a:schemeClr>
                </a:outerShdw>
              </a:effectLst>
            </a:endParaRPr>
          </a:p>
          <a:p>
            <a:pPr algn="ctr"/>
            <a:r>
              <a:rPr lang="es-MX" sz="2000" b="1" dirty="0" smtClean="0">
                <a:ln w="0"/>
                <a:solidFill>
                  <a:schemeClr val="tx1"/>
                </a:solidFill>
                <a:effectLst>
                  <a:outerShdw blurRad="38100" dist="19050" dir="2700000" algn="tl" rotWithShape="0">
                    <a:schemeClr val="dk1">
                      <a:alpha val="40000"/>
                    </a:schemeClr>
                  </a:outerShdw>
                </a:effectLst>
              </a:rPr>
              <a:t>Taller de llenado de formatos de Contraloría Social PRODEP</a:t>
            </a:r>
            <a:endParaRPr lang="es-MX" sz="2000" b="1" dirty="0">
              <a:ln w="0"/>
              <a:solidFill>
                <a:schemeClr val="tx1"/>
              </a:solidFill>
              <a:effectLst>
                <a:outerShdw blurRad="38100" dist="19050" dir="2700000" algn="tl" rotWithShape="0">
                  <a:schemeClr val="dk1">
                    <a:alpha val="40000"/>
                  </a:schemeClr>
                </a:outerShdw>
              </a:effectLst>
            </a:endParaRPr>
          </a:p>
          <a:p>
            <a:endParaRPr lang="es-MX" sz="2000" dirty="0" smtClean="0">
              <a:ln w="0"/>
              <a:solidFill>
                <a:schemeClr val="tx1"/>
              </a:solidFill>
              <a:effectLst>
                <a:outerShdw blurRad="38100" dist="19050" dir="2700000" algn="tl" rotWithShape="0">
                  <a:schemeClr val="dk1">
                    <a:alpha val="40000"/>
                  </a:schemeClr>
                </a:outerShdw>
              </a:effectLst>
            </a:endParaRPr>
          </a:p>
          <a:p>
            <a:pPr algn="ctr"/>
            <a:r>
              <a:rPr lang="es-MX" sz="2000" dirty="0">
                <a:ln w="0"/>
                <a:solidFill>
                  <a:schemeClr val="tx1"/>
                </a:solidFill>
                <a:effectLst>
                  <a:outerShdw blurRad="38100" dist="19050" dir="2700000" algn="tl" rotWithShape="0">
                    <a:schemeClr val="dk1">
                      <a:alpha val="40000"/>
                    </a:schemeClr>
                  </a:outerShdw>
                </a:effectLst>
              </a:rPr>
              <a:t>Programa para el Desarrollo Profesional Docente (S247 - PRODEP</a:t>
            </a:r>
            <a:r>
              <a:rPr lang="es-MX" sz="2000" dirty="0" smtClean="0">
                <a:ln w="0"/>
                <a:solidFill>
                  <a:schemeClr val="tx1"/>
                </a:solidFill>
                <a:effectLst>
                  <a:outerShdw blurRad="38100" dist="19050" dir="2700000" algn="tl" rotWithShape="0">
                    <a:schemeClr val="dk1">
                      <a:alpha val="40000"/>
                    </a:schemeClr>
                  </a:outerShdw>
                </a:effectLst>
              </a:rPr>
              <a:t>)</a:t>
            </a:r>
          </a:p>
          <a:p>
            <a:pPr algn="ctr"/>
            <a:endParaRPr lang="es-MX" sz="2000" dirty="0">
              <a:ln w="0"/>
              <a:solidFill>
                <a:schemeClr val="tx1"/>
              </a:solidFill>
              <a:effectLst>
                <a:outerShdw blurRad="38100" dist="19050" dir="2700000" algn="tl" rotWithShape="0">
                  <a:schemeClr val="dk1">
                    <a:alpha val="40000"/>
                  </a:schemeClr>
                </a:outerShdw>
              </a:effectLst>
            </a:endParaRPr>
          </a:p>
          <a:p>
            <a:endParaRPr lang="es-MX" sz="2000" dirty="0">
              <a:ln w="0"/>
              <a:solidFill>
                <a:schemeClr val="tx1"/>
              </a:solidFill>
              <a:effectLst>
                <a:outerShdw blurRad="38100" dist="19050" dir="2700000" algn="tl" rotWithShape="0">
                  <a:schemeClr val="dk1">
                    <a:alpha val="40000"/>
                  </a:schemeClr>
                </a:outerShdw>
              </a:effectLst>
            </a:endParaRPr>
          </a:p>
        </p:txBody>
      </p:sp>
      <p:pic>
        <p:nvPicPr>
          <p:cNvPr id="8" name="Imagen 7"/>
          <p:cNvPicPr/>
          <p:nvPr/>
        </p:nvPicPr>
        <p:blipFill rotWithShape="1">
          <a:blip r:embed="rId2">
            <a:extLst>
              <a:ext uri="{28A0092B-C50C-407E-A947-70E740481C1C}">
                <a14:useLocalDpi xmlns:a14="http://schemas.microsoft.com/office/drawing/2010/main" val="0"/>
              </a:ext>
            </a:extLst>
          </a:blip>
          <a:srcRect r="40247"/>
          <a:stretch/>
        </p:blipFill>
        <p:spPr bwMode="auto">
          <a:xfrm>
            <a:off x="4216859" y="5263167"/>
            <a:ext cx="3971925" cy="962660"/>
          </a:xfrm>
          <a:prstGeom prst="rect">
            <a:avLst/>
          </a:prstGeom>
          <a:ln>
            <a:noFill/>
          </a:ln>
          <a:extLst>
            <a:ext uri="{53640926-AAD7-44D8-BBD7-CCE9431645EC}">
              <a14:shadowObscured xmlns:a14="http://schemas.microsoft.com/office/drawing/2010/main"/>
            </a:ext>
          </a:extLst>
        </p:spPr>
      </p:pic>
      <p:pic>
        <p:nvPicPr>
          <p:cNvPr id="9" name="Imagen 8"/>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740215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0" name="Subtítulo 2"/>
          <p:cNvSpPr txBox="1">
            <a:spLocks/>
          </p:cNvSpPr>
          <p:nvPr/>
        </p:nvSpPr>
        <p:spPr>
          <a:xfrm>
            <a:off x="892398" y="804939"/>
            <a:ext cx="10620849" cy="561916"/>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80000"/>
              </a:lnSpc>
              <a:buNone/>
            </a:pPr>
            <a:endParaRPr lang="es-MX"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a:p>
            <a:pPr marL="0" indent="0">
              <a:lnSpc>
                <a:spcPct val="80000"/>
              </a:lnSpc>
              <a:buNone/>
            </a:pP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Agenda de trabajo: </a:t>
            </a:r>
          </a:p>
          <a:p>
            <a:pPr marL="0" indent="0">
              <a:lnSpc>
                <a:spcPct val="80000"/>
              </a:lnSpc>
              <a:buNone/>
            </a:pPr>
            <a:endParaRPr lang="es-MX"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a:p>
            <a:pPr marL="0" indent="0">
              <a:lnSpc>
                <a:spcPct val="80000"/>
              </a:lnSpc>
              <a:buNone/>
            </a:pPr>
            <a:endParaRPr lang="es-MX"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412182251"/>
              </p:ext>
            </p:extLst>
          </p:nvPr>
        </p:nvGraphicFramePr>
        <p:xfrm>
          <a:off x="892399" y="1880829"/>
          <a:ext cx="10231008" cy="3866990"/>
        </p:xfrm>
        <a:graphic>
          <a:graphicData uri="http://schemas.openxmlformats.org/drawingml/2006/table">
            <a:tbl>
              <a:tblPr firstRow="1" bandRow="1">
                <a:tableStyleId>{5C22544A-7EE6-4342-B048-85BDC9FD1C3A}</a:tableStyleId>
              </a:tblPr>
              <a:tblGrid>
                <a:gridCol w="3758382"/>
                <a:gridCol w="2067500"/>
                <a:gridCol w="4405126"/>
              </a:tblGrid>
              <a:tr h="352644">
                <a:tc gridSpan="3">
                  <a:txBody>
                    <a:bodyPr/>
                    <a:lstStyle/>
                    <a:p>
                      <a:pPr algn="ctr"/>
                      <a:r>
                        <a:rPr lang="es-MX" sz="1600" dirty="0">
                          <a:latin typeface="+mj-lt"/>
                        </a:rPr>
                        <a:t>Actividades del </a:t>
                      </a:r>
                      <a:r>
                        <a:rPr lang="es-MX" sz="1600" dirty="0" smtClean="0">
                          <a:latin typeface="+mj-lt"/>
                        </a:rPr>
                        <a:t>30 </a:t>
                      </a:r>
                      <a:r>
                        <a:rPr lang="es-MX" sz="1600" dirty="0">
                          <a:latin typeface="+mj-lt"/>
                        </a:rPr>
                        <a:t>de septiembre de 2020</a:t>
                      </a:r>
                    </a:p>
                  </a:txBody>
                  <a:tcPr/>
                </a:tc>
                <a:tc hMerge="1">
                  <a:txBody>
                    <a:bodyPr/>
                    <a:lstStyle/>
                    <a:p>
                      <a:pPr algn="ctr"/>
                      <a:endParaRPr lang="es-MX" dirty="0">
                        <a:latin typeface="Arial Black" panose="020B0A04020102020204" pitchFamily="34" charset="0"/>
                      </a:endParaRPr>
                    </a:p>
                  </a:txBody>
                  <a:tcPr/>
                </a:tc>
                <a:tc hMerge="1">
                  <a:txBody>
                    <a:bodyPr/>
                    <a:lstStyle/>
                    <a:p>
                      <a:pPr algn="ctr"/>
                      <a:endParaRPr lang="es-MX" dirty="0">
                        <a:latin typeface="Arial Black" panose="020B0A04020102020204" pitchFamily="34" charset="0"/>
                      </a:endParaRPr>
                    </a:p>
                  </a:txBody>
                  <a:tcPr/>
                </a:tc>
              </a:tr>
              <a:tr h="352644">
                <a:tc>
                  <a:txBody>
                    <a:bodyPr/>
                    <a:lstStyle/>
                    <a:p>
                      <a:pPr algn="ctr"/>
                      <a:r>
                        <a:rPr lang="es-MX" sz="1600" dirty="0">
                          <a:latin typeface="+mj-lt"/>
                        </a:rPr>
                        <a:t>Tema</a:t>
                      </a:r>
                    </a:p>
                  </a:txBody>
                  <a:tcPr/>
                </a:tc>
                <a:tc>
                  <a:txBody>
                    <a:bodyPr/>
                    <a:lstStyle/>
                    <a:p>
                      <a:pPr algn="ctr"/>
                      <a:r>
                        <a:rPr lang="es-MX" sz="1600" dirty="0">
                          <a:latin typeface="+mj-lt"/>
                        </a:rPr>
                        <a:t>Horario</a:t>
                      </a:r>
                    </a:p>
                  </a:txBody>
                  <a:tcPr/>
                </a:tc>
                <a:tc>
                  <a:txBody>
                    <a:bodyPr/>
                    <a:lstStyle/>
                    <a:p>
                      <a:pPr algn="ctr"/>
                      <a:r>
                        <a:rPr lang="es-MX" sz="1600" dirty="0">
                          <a:latin typeface="+mj-lt"/>
                        </a:rPr>
                        <a:t>Facilitador</a:t>
                      </a:r>
                    </a:p>
                  </a:txBody>
                  <a:tcPr/>
                </a:tc>
              </a:tr>
              <a:tr h="528966">
                <a:tc>
                  <a:txBody>
                    <a:bodyPr/>
                    <a:lstStyle/>
                    <a:p>
                      <a:r>
                        <a:rPr lang="es-MX" sz="1600" kern="1200" dirty="0">
                          <a:solidFill>
                            <a:schemeClr val="dk1"/>
                          </a:solidFill>
                          <a:latin typeface="+mj-lt"/>
                          <a:ea typeface="+mn-ea"/>
                          <a:cs typeface="+mn-cs"/>
                        </a:rPr>
                        <a:t>Bienvenida.</a:t>
                      </a:r>
                    </a:p>
                  </a:txBody>
                  <a:tcPr/>
                </a:tc>
                <a:tc>
                  <a:txBody>
                    <a:bodyPr/>
                    <a:lstStyle/>
                    <a:p>
                      <a:pPr algn="ctr"/>
                      <a:r>
                        <a:rPr lang="es-MX" sz="1500" dirty="0" smtClean="0"/>
                        <a:t>10:00 </a:t>
                      </a:r>
                      <a:r>
                        <a:rPr lang="es-MX" sz="1500" dirty="0"/>
                        <a:t>a </a:t>
                      </a:r>
                      <a:r>
                        <a:rPr lang="es-MX" sz="1500" dirty="0" smtClean="0"/>
                        <a:t>10:15 </a:t>
                      </a:r>
                      <a:r>
                        <a:rPr lang="es-MX" sz="1500" dirty="0" err="1"/>
                        <a:t>hrs</a:t>
                      </a:r>
                      <a:r>
                        <a:rPr lang="es-MX" sz="1500" dirty="0"/>
                        <a:t>.</a:t>
                      </a: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MX" sz="1600" kern="1200" dirty="0" smtClean="0">
                          <a:solidFill>
                            <a:schemeClr val="dk1"/>
                          </a:solidFill>
                          <a:latin typeface="+mj-lt"/>
                          <a:ea typeface="+mn-ea"/>
                          <a:cs typeface="+mn-cs"/>
                        </a:rPr>
                        <a:t>Sergio Iván</a:t>
                      </a:r>
                      <a:r>
                        <a:rPr lang="es-MX" sz="1600" kern="1200" baseline="0" dirty="0" smtClean="0">
                          <a:solidFill>
                            <a:schemeClr val="dk1"/>
                          </a:solidFill>
                          <a:latin typeface="+mj-lt"/>
                          <a:ea typeface="+mn-ea"/>
                          <a:cs typeface="+mn-cs"/>
                        </a:rPr>
                        <a:t> </a:t>
                      </a:r>
                      <a:r>
                        <a:rPr lang="es-MX" sz="1600" kern="1200" baseline="0" dirty="0" err="1" smtClean="0">
                          <a:solidFill>
                            <a:schemeClr val="dk1"/>
                          </a:solidFill>
                          <a:latin typeface="+mj-lt"/>
                          <a:ea typeface="+mn-ea"/>
                          <a:cs typeface="+mn-cs"/>
                        </a:rPr>
                        <a:t>Barcelata</a:t>
                      </a:r>
                      <a:r>
                        <a:rPr lang="es-MX" sz="1600" kern="1200" baseline="0" dirty="0" smtClean="0">
                          <a:solidFill>
                            <a:schemeClr val="dk1"/>
                          </a:solidFill>
                          <a:latin typeface="+mj-lt"/>
                          <a:ea typeface="+mn-ea"/>
                          <a:cs typeface="+mn-cs"/>
                        </a:rPr>
                        <a:t> Cavazos, </a:t>
                      </a:r>
                      <a:r>
                        <a:rPr lang="es-MX" sz="1600" kern="1200" dirty="0" smtClean="0">
                          <a:solidFill>
                            <a:schemeClr val="dk1"/>
                          </a:solidFill>
                          <a:latin typeface="+mj-lt"/>
                          <a:ea typeface="+mn-ea"/>
                          <a:cs typeface="+mn-cs"/>
                        </a:rPr>
                        <a:t>Director </a:t>
                      </a:r>
                      <a:r>
                        <a:rPr lang="es-MX" sz="1600" kern="1200" dirty="0">
                          <a:solidFill>
                            <a:schemeClr val="dk1"/>
                          </a:solidFill>
                          <a:latin typeface="+mj-lt"/>
                          <a:ea typeface="+mn-ea"/>
                          <a:cs typeface="+mn-cs"/>
                        </a:rPr>
                        <a:t>de </a:t>
                      </a:r>
                      <a:r>
                        <a:rPr lang="es-MX" sz="1600" kern="1200" dirty="0" smtClean="0">
                          <a:solidFill>
                            <a:schemeClr val="dk1"/>
                          </a:solidFill>
                          <a:latin typeface="+mj-lt"/>
                          <a:ea typeface="+mn-ea"/>
                          <a:cs typeface="+mn-cs"/>
                        </a:rPr>
                        <a:t>Desarrollo y Fortalecimiento, </a:t>
                      </a:r>
                      <a:r>
                        <a:rPr lang="es-MX" sz="1600" kern="1200" baseline="0" dirty="0" smtClean="0">
                          <a:solidFill>
                            <a:schemeClr val="dk1"/>
                          </a:solidFill>
                          <a:latin typeface="+mj-lt"/>
                          <a:ea typeface="+mn-ea"/>
                          <a:cs typeface="+mn-cs"/>
                        </a:rPr>
                        <a:t> </a:t>
                      </a:r>
                      <a:r>
                        <a:rPr lang="es-MX" sz="1600" kern="1200" baseline="0" dirty="0">
                          <a:solidFill>
                            <a:schemeClr val="dk1"/>
                          </a:solidFill>
                          <a:latin typeface="+mj-lt"/>
                          <a:ea typeface="+mn-ea"/>
                          <a:cs typeface="+mn-cs"/>
                        </a:rPr>
                        <a:t>D</a:t>
                      </a:r>
                      <a:r>
                        <a:rPr lang="es-MX" sz="1600" kern="1200" baseline="0" dirty="0" smtClean="0">
                          <a:solidFill>
                            <a:schemeClr val="dk1"/>
                          </a:solidFill>
                          <a:latin typeface="+mj-lt"/>
                          <a:ea typeface="+mn-ea"/>
                          <a:cs typeface="+mn-cs"/>
                        </a:rPr>
                        <a:t>GUTyP</a:t>
                      </a:r>
                      <a:r>
                        <a:rPr lang="es-MX" sz="1600" kern="1200" baseline="0" dirty="0">
                          <a:solidFill>
                            <a:schemeClr val="dk1"/>
                          </a:solidFill>
                          <a:latin typeface="+mj-lt"/>
                          <a:ea typeface="+mn-ea"/>
                          <a:cs typeface="+mn-cs"/>
                        </a:rPr>
                        <a:t>.</a:t>
                      </a:r>
                      <a:endParaRPr lang="es-MX" sz="1600" kern="1200" dirty="0">
                        <a:solidFill>
                          <a:schemeClr val="dk1"/>
                        </a:solidFill>
                        <a:latin typeface="+mj-lt"/>
                        <a:ea typeface="+mn-ea"/>
                        <a:cs typeface="+mn-cs"/>
                      </a:endParaRPr>
                    </a:p>
                  </a:txBody>
                  <a:tcPr/>
                </a:tc>
              </a:tr>
              <a:tr h="528966">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s-MX" sz="1600" dirty="0" smtClean="0">
                          <a:latin typeface="+mj-lt"/>
                        </a:rPr>
                        <a:t>Normatividad </a:t>
                      </a:r>
                      <a:r>
                        <a:rPr lang="es-MX" sz="1600" dirty="0">
                          <a:latin typeface="+mj-lt"/>
                        </a:rPr>
                        <a:t>de la Contraloría Social.</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500" dirty="0" smtClean="0"/>
                        <a:t>10:15 </a:t>
                      </a:r>
                      <a:r>
                        <a:rPr lang="es-MX" sz="1500" dirty="0"/>
                        <a:t>a </a:t>
                      </a:r>
                      <a:r>
                        <a:rPr lang="es-MX" sz="1500" dirty="0" smtClean="0"/>
                        <a:t>11:45 </a:t>
                      </a:r>
                      <a:r>
                        <a:rPr lang="es-MX" sz="1500" dirty="0" err="1"/>
                        <a:t>hrs</a:t>
                      </a:r>
                      <a:r>
                        <a:rPr lang="es-MX" sz="1500" dirty="0"/>
                        <a:t>.</a:t>
                      </a: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MX" sz="1600" smtClean="0">
                          <a:latin typeface="+mj-lt"/>
                        </a:rPr>
                        <a:t>Asesores Externos </a:t>
                      </a:r>
                      <a:r>
                        <a:rPr lang="es-MX" sz="1600" dirty="0">
                          <a:latin typeface="+mj-lt"/>
                        </a:rPr>
                        <a:t>de la Contraloría Social de la Secretaria de la Función pública (SFP).</a:t>
                      </a:r>
                    </a:p>
                  </a:txBody>
                  <a:tcPr/>
                </a:tc>
              </a:tr>
              <a:tr h="528966">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s-MX" sz="1600" dirty="0" smtClean="0">
                          <a:latin typeface="+mj-lt"/>
                        </a:rPr>
                        <a:t>Documentos de </a:t>
                      </a:r>
                      <a:r>
                        <a:rPr lang="es-MX" sz="1600" dirty="0">
                          <a:latin typeface="+mj-lt"/>
                        </a:rPr>
                        <a:t>Contraloría Social </a:t>
                      </a:r>
                      <a:r>
                        <a:rPr lang="es-MX" sz="1600" baseline="0" dirty="0" smtClean="0">
                          <a:latin typeface="+mj-lt"/>
                        </a:rPr>
                        <a:t> PRODEP</a:t>
                      </a:r>
                      <a:endParaRPr lang="es-MX" sz="1600" dirty="0">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500" dirty="0" smtClean="0"/>
                        <a:t>11:45 </a:t>
                      </a:r>
                      <a:r>
                        <a:rPr lang="es-MX" sz="1500" dirty="0"/>
                        <a:t>a </a:t>
                      </a:r>
                      <a:r>
                        <a:rPr lang="es-MX" sz="1500" dirty="0" smtClean="0"/>
                        <a:t>12:30</a:t>
                      </a:r>
                      <a:r>
                        <a:rPr lang="es-MX" sz="1500" baseline="0" dirty="0" smtClean="0"/>
                        <a:t> </a:t>
                      </a:r>
                      <a:r>
                        <a:rPr lang="es-MX" sz="1500" baseline="0" dirty="0" err="1"/>
                        <a:t>hrs</a:t>
                      </a:r>
                      <a:r>
                        <a:rPr lang="es-MX" sz="1500" baseline="0" dirty="0"/>
                        <a:t>.</a:t>
                      </a:r>
                      <a:endParaRPr lang="es-MX" sz="15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1600" dirty="0" smtClean="0">
                          <a:solidFill>
                            <a:schemeClr val="tx1"/>
                          </a:solidFill>
                        </a:rPr>
                        <a:t>Rosalba Hernández</a:t>
                      </a:r>
                      <a:r>
                        <a:rPr lang="es-MX" sz="1600" baseline="0" dirty="0" smtClean="0">
                          <a:solidFill>
                            <a:schemeClr val="tx1"/>
                          </a:solidFill>
                        </a:rPr>
                        <a:t> Jiménez, Enlace Operativo de Contraloría Social, DGUTyP.</a:t>
                      </a:r>
                      <a:endParaRPr lang="es-MX" sz="1600" dirty="0" smtClean="0">
                        <a:solidFill>
                          <a:schemeClr val="tx1"/>
                        </a:solidFill>
                      </a:endParaRPr>
                    </a:p>
                  </a:txBody>
                  <a:tcPr/>
                </a:tc>
              </a:tr>
              <a:tr h="357542">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s-MX" sz="1600" dirty="0">
                          <a:latin typeface="+mj-lt"/>
                        </a:rPr>
                        <a:t>Receso</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1500" dirty="0" smtClean="0"/>
                        <a:t>12:30 </a:t>
                      </a:r>
                      <a:r>
                        <a:rPr lang="es-MX" sz="1500" dirty="0"/>
                        <a:t>a </a:t>
                      </a:r>
                      <a:r>
                        <a:rPr lang="es-MX" sz="1500" dirty="0" smtClean="0"/>
                        <a:t>12:45 </a:t>
                      </a:r>
                      <a:r>
                        <a:rPr lang="es-MX" sz="1500" baseline="0" dirty="0" err="1"/>
                        <a:t>hrs</a:t>
                      </a:r>
                      <a:r>
                        <a:rPr lang="es-MX" sz="1500" baseline="0" dirty="0"/>
                        <a:t>.</a:t>
                      </a:r>
                      <a:endParaRPr lang="es-MX" sz="1500" dirty="0"/>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s-MX" sz="1600" dirty="0">
                        <a:latin typeface="+mj-lt"/>
                      </a:endParaRPr>
                    </a:p>
                  </a:txBody>
                  <a:tcPr/>
                </a:tc>
              </a:tr>
              <a:tr h="749368">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s-MX" sz="1600" dirty="0" smtClean="0">
                          <a:latin typeface="+mj-lt"/>
                        </a:rPr>
                        <a:t>Taller</a:t>
                      </a:r>
                      <a:r>
                        <a:rPr lang="es-MX" sz="1600" baseline="0" dirty="0" smtClean="0">
                          <a:latin typeface="+mj-lt"/>
                        </a:rPr>
                        <a:t> </a:t>
                      </a:r>
                      <a:r>
                        <a:rPr lang="es-MX" sz="1600" baseline="0" dirty="0">
                          <a:latin typeface="+mj-lt"/>
                        </a:rPr>
                        <a:t>de llenado de f</a:t>
                      </a:r>
                      <a:r>
                        <a:rPr lang="es-MX" sz="1600" dirty="0">
                          <a:latin typeface="+mj-lt"/>
                        </a:rPr>
                        <a:t>ormatos de la Contraloría Social y su seguimiento en el SICS.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1500" dirty="0" smtClean="0"/>
                        <a:t>12:45 </a:t>
                      </a:r>
                      <a:r>
                        <a:rPr lang="es-MX" sz="1500" dirty="0"/>
                        <a:t>a </a:t>
                      </a:r>
                      <a:r>
                        <a:rPr lang="es-MX" sz="1500" dirty="0" smtClean="0"/>
                        <a:t>14:30 </a:t>
                      </a:r>
                      <a:r>
                        <a:rPr lang="es-MX" sz="1500" baseline="0" dirty="0" err="1"/>
                        <a:t>hrs</a:t>
                      </a:r>
                      <a:r>
                        <a:rPr lang="es-MX" sz="1500" baseline="0" dirty="0"/>
                        <a:t>.</a:t>
                      </a:r>
                      <a:endParaRPr lang="es-MX" sz="15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1600" dirty="0" smtClean="0">
                          <a:solidFill>
                            <a:schemeClr val="tx1"/>
                          </a:solidFill>
                        </a:rPr>
                        <a:t>Rosalba Hernández</a:t>
                      </a:r>
                      <a:r>
                        <a:rPr lang="es-MX" sz="1600" baseline="0" dirty="0" smtClean="0">
                          <a:solidFill>
                            <a:schemeClr val="tx1"/>
                          </a:solidFill>
                        </a:rPr>
                        <a:t> Jiménez, Enlace Operativo de Contraloría Social, DGUTyP.</a:t>
                      </a:r>
                      <a:endParaRPr lang="es-MX" sz="1600" dirty="0" smtClean="0">
                        <a:solidFill>
                          <a:schemeClr val="tx1"/>
                        </a:solidFill>
                      </a:endParaRPr>
                    </a:p>
                  </a:txBody>
                  <a:tcPr/>
                </a:tc>
              </a:tr>
            </a:tbl>
          </a:graphicData>
        </a:graphic>
      </p:graphicFrame>
    </p:spTree>
    <p:extLst>
      <p:ext uri="{BB962C8B-B14F-4D97-AF65-F5344CB8AC3E}">
        <p14:creationId xmlns:p14="http://schemas.microsoft.com/office/powerpoint/2010/main" val="1802108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1" name="Rectángulo 10"/>
          <p:cNvSpPr/>
          <p:nvPr/>
        </p:nvSpPr>
        <p:spPr>
          <a:xfrm>
            <a:off x="2245767" y="1984172"/>
            <a:ext cx="7720404" cy="2704523"/>
          </a:xfrm>
          <a:prstGeom prst="rect">
            <a:avLst/>
          </a:prstGeom>
        </p:spPr>
        <p:txBody>
          <a:bodyPr wrap="square">
            <a:spAutoFit/>
          </a:bodyPr>
          <a:lstStyle/>
          <a:p>
            <a:pPr algn="just">
              <a:lnSpc>
                <a:spcPct val="105000"/>
              </a:lnSpc>
              <a:spcAft>
                <a:spcPts val="800"/>
              </a:spcAft>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Después de enviar los documentos y una vez validados los materiales de difusión y capacitación por la IN, el responsable de CS deberá subir la información en comento a la página de la instancia ejecutora. </a:t>
            </a:r>
          </a:p>
          <a:p>
            <a:pPr algn="just">
              <a:lnSpc>
                <a:spcPct val="105000"/>
              </a:lnSpc>
              <a:spcAft>
                <a:spcPts val="800"/>
              </a:spcAft>
            </a:pPr>
            <a:endPar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endParaRPr>
          </a:p>
          <a:p>
            <a:pPr algn="just">
              <a:lnSpc>
                <a:spcPct val="105000"/>
              </a:lnSpc>
              <a:spcAft>
                <a:spcPts val="800"/>
              </a:spcAft>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cs typeface="Times New Roman" panose="02020603050405020304" pitchFamily="18" charset="0"/>
              </a:rPr>
              <a:t>Nota: Se deberá generar usuario y contraseña (proporcionarla a la IN) para la sección de formatos confidenciales (minutas). </a:t>
            </a:r>
            <a:endParaRPr lang="es-ES_tradnl" b="1" dirty="0">
              <a:ln w="0"/>
              <a:latin typeface="+mj-lt"/>
              <a:ea typeface="MS Mincho"/>
              <a:cs typeface="Times New Roman" panose="02020603050405020304" pitchFamily="18" charset="0"/>
            </a:endParaRPr>
          </a:p>
          <a:p>
            <a:pPr lvl="0" algn="just">
              <a:lnSpc>
                <a:spcPct val="105000"/>
              </a:lnSpc>
              <a:spcAft>
                <a:spcPts val="800"/>
              </a:spcAft>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 </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p:txBody>
      </p:sp>
    </p:spTree>
    <p:extLst>
      <p:ext uri="{BB962C8B-B14F-4D97-AF65-F5344CB8AC3E}">
        <p14:creationId xmlns:p14="http://schemas.microsoft.com/office/powerpoint/2010/main" val="2440188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graphicFrame>
        <p:nvGraphicFramePr>
          <p:cNvPr id="12" name="Marcador de contenido 5"/>
          <p:cNvGraphicFramePr>
            <a:graphicFrameLocks/>
          </p:cNvGraphicFramePr>
          <p:nvPr>
            <p:extLst>
              <p:ext uri="{D42A27DB-BD31-4B8C-83A1-F6EECF244321}">
                <p14:modId xmlns:p14="http://schemas.microsoft.com/office/powerpoint/2010/main" val="4207272050"/>
              </p:ext>
            </p:extLst>
          </p:nvPr>
        </p:nvGraphicFramePr>
        <p:xfrm>
          <a:off x="2205030" y="1129553"/>
          <a:ext cx="7093953" cy="504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ítulo 1"/>
          <p:cNvSpPr txBox="1">
            <a:spLocks/>
          </p:cNvSpPr>
          <p:nvPr/>
        </p:nvSpPr>
        <p:spPr bwMode="gray">
          <a:xfrm>
            <a:off x="711769" y="480326"/>
            <a:ext cx="8761413" cy="72848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Formatos de Contraloría Social que se utilizarán:</a:t>
            </a:r>
          </a:p>
          <a:p>
            <a:pPr algn="ctr">
              <a:lnSpc>
                <a:spcPct val="80000"/>
              </a:lnSpc>
            </a:pPr>
            <a:endParaRPr lang="es-MX"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2920021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0" name="Rectángulo 9"/>
          <p:cNvSpPr/>
          <p:nvPr/>
        </p:nvSpPr>
        <p:spPr>
          <a:xfrm>
            <a:off x="519365" y="480326"/>
            <a:ext cx="1277162" cy="40011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lgn="just">
              <a:spcAft>
                <a:spcPts val="0"/>
              </a:spcAft>
            </a:pPr>
            <a:r>
              <a:rPr lang="es-ES_tradnl" sz="20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PASO 1</a:t>
            </a:r>
          </a:p>
        </p:txBody>
      </p:sp>
      <p:sp>
        <p:nvSpPr>
          <p:cNvPr id="11" name="Rectángulo 10"/>
          <p:cNvSpPr/>
          <p:nvPr/>
        </p:nvSpPr>
        <p:spPr>
          <a:xfrm>
            <a:off x="3570992" y="480326"/>
            <a:ext cx="2871289"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s-ES"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Anexo </a:t>
            </a:r>
            <a:r>
              <a:rPr lang="es-ES"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1 </a:t>
            </a:r>
            <a:r>
              <a:rPr lang="es-ES"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PITCS</a:t>
            </a:r>
          </a:p>
        </p:txBody>
      </p:sp>
      <p:sp>
        <p:nvSpPr>
          <p:cNvPr id="2" name="Rectángulo 1"/>
          <p:cNvSpPr/>
          <p:nvPr/>
        </p:nvSpPr>
        <p:spPr>
          <a:xfrm>
            <a:off x="1426966" y="1014458"/>
            <a:ext cx="8572217" cy="646331"/>
          </a:xfrm>
          <a:prstGeom prst="rect">
            <a:avLst/>
          </a:prstGeom>
        </p:spPr>
        <p:txBody>
          <a:bodyPr wrap="square">
            <a:spAutoFit/>
          </a:bodyPr>
          <a:lstStyle/>
          <a:p>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El PITCS contiene las Actividades de CS que deberán de realizarse durante el período de vigilancia 2020, así como la calendarización de </a:t>
            </a: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éstas.</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17" name="Imagen 16"/>
          <p:cNvPicPr/>
          <p:nvPr/>
        </p:nvPicPr>
        <p:blipFill rotWithShape="1">
          <a:blip r:embed="rId3"/>
          <a:srcRect l="1843" t="18905" r="4786" b="17345"/>
          <a:stretch/>
        </p:blipFill>
        <p:spPr bwMode="auto">
          <a:xfrm>
            <a:off x="1371837" y="1825589"/>
            <a:ext cx="9000000" cy="360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29027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pic>
        <p:nvPicPr>
          <p:cNvPr id="4" name="Imagen 3"/>
          <p:cNvPicPr/>
          <p:nvPr/>
        </p:nvPicPr>
        <p:blipFill rotWithShape="1">
          <a:blip r:embed="rId3"/>
          <a:srcRect l="1843" t="25956" r="4799" b="20603"/>
          <a:stretch/>
        </p:blipFill>
        <p:spPr bwMode="auto">
          <a:xfrm>
            <a:off x="1295388" y="1129553"/>
            <a:ext cx="9000000" cy="360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55741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pic>
        <p:nvPicPr>
          <p:cNvPr id="5" name="Imagen 4"/>
          <p:cNvPicPr/>
          <p:nvPr/>
        </p:nvPicPr>
        <p:blipFill rotWithShape="1">
          <a:blip r:embed="rId3"/>
          <a:srcRect l="1842" t="24952" r="4635" b="18101"/>
          <a:stretch/>
        </p:blipFill>
        <p:spPr bwMode="auto">
          <a:xfrm>
            <a:off x="1445675" y="1129553"/>
            <a:ext cx="9000000" cy="3600000"/>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2139728" y="4941619"/>
            <a:ext cx="8887663" cy="923330"/>
          </a:xfrm>
          <a:prstGeom prst="rect">
            <a:avLst/>
          </a:prstGeom>
        </p:spPr>
        <p:txBody>
          <a:bodyPr wrap="square">
            <a:spAutoFit/>
          </a:bodyPr>
          <a:lstStyle/>
          <a:p>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Títulos)"/>
                <a:ea typeface="MS Mincho"/>
              </a:rPr>
              <a:t>Cuentan con </a:t>
            </a: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Títulos)"/>
                <a:ea typeface="MS Mincho"/>
              </a:rPr>
              <a:t>30 días </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Títulos)"/>
                <a:ea typeface="MS Mincho"/>
              </a:rPr>
              <a:t>naturales para subirlo en la página de la Universidad en la sección de Documentos </a:t>
            </a:r>
            <a:r>
              <a:rPr lang="es-ES_tradnl"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Títulos)"/>
                <a:ea typeface="MS Mincho"/>
              </a:rPr>
              <a:t>requisitados</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Títulos)"/>
                <a:ea typeface="MS Mincho"/>
              </a:rPr>
              <a:t> de CS de la </a:t>
            </a:r>
            <a:r>
              <a:rPr lang="es-ES_tradnl"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Títulos)"/>
                <a:ea typeface="MS Mincho"/>
              </a:rPr>
              <a:t>D</a:t>
            </a:r>
            <a:r>
              <a:rPr lang="es-ES_tradnl"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Títulos)"/>
                <a:ea typeface="MS Mincho"/>
              </a:rPr>
              <a:t>GUTyP</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Títulos)"/>
                <a:ea typeface="MS Mincho"/>
              </a:rPr>
              <a:t>, después de la fecha de elaboración</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Títulos)"/>
            </a:endParaRPr>
          </a:p>
        </p:txBody>
      </p:sp>
    </p:spTree>
    <p:extLst>
      <p:ext uri="{BB962C8B-B14F-4D97-AF65-F5344CB8AC3E}">
        <p14:creationId xmlns:p14="http://schemas.microsoft.com/office/powerpoint/2010/main" val="2919124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782048" y="1300004"/>
            <a:ext cx="10135792" cy="3831818"/>
          </a:xfrm>
          <a:prstGeom prst="rect">
            <a:avLst/>
          </a:prstGeom>
        </p:spPr>
        <p:txBody>
          <a:bodyPr wrap="square">
            <a:spAutoFit/>
          </a:bodyPr>
          <a:lstStyle/>
          <a:p>
            <a:pPr algn="just">
              <a:lnSpc>
                <a:spcPct val="90000"/>
              </a:lnSpc>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Los cambios que se le hacen a este documento son:</a:t>
            </a:r>
          </a:p>
          <a:p>
            <a:pPr algn="just">
              <a:lnSpc>
                <a:spcPct val="90000"/>
              </a:lnSpc>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marL="342900" indent="-342900" algn="just">
              <a:lnSpc>
                <a:spcPct val="90000"/>
              </a:lnSpc>
              <a:buFont typeface="+mj-lt"/>
              <a:buAutoNum type="arabicPeriod"/>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Logo de la IES: Colocar el logo de la Universidad.</a:t>
            </a:r>
          </a:p>
          <a:p>
            <a:pPr marL="342900" indent="-342900" algn="just">
              <a:lnSpc>
                <a:spcPct val="90000"/>
              </a:lnSpc>
              <a:buFont typeface="+mj-lt"/>
              <a:buAutoNum type="arabicPeriod"/>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Nombre de la Universidad</a:t>
            </a:r>
          </a:p>
          <a:p>
            <a:pPr marL="342900" indent="-342900" algn="just">
              <a:lnSpc>
                <a:spcPct val="90000"/>
              </a:lnSpc>
              <a:buFont typeface="+mj-lt"/>
              <a:buAutoNum type="arabicPeriod"/>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Actividad 12 al menos 1 deben de poner en meta</a:t>
            </a:r>
          </a:p>
          <a:p>
            <a:pPr marL="342900" indent="-342900" algn="just">
              <a:lnSpc>
                <a:spcPct val="90000"/>
              </a:lnSpc>
              <a:buFont typeface="+mj-lt"/>
              <a:buAutoNum type="arabicPeriod"/>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Nombre y firma del Responsable de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CS</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just">
              <a:lnSpc>
                <a:spcPct val="90000"/>
              </a:lnSpc>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marL="342900" indent="-342900" algn="just">
              <a:lnSpc>
                <a:spcPct val="90000"/>
              </a:lnSpc>
              <a:buFont typeface="Wingdings" panose="05000000000000000000" pitchFamily="2" charset="2"/>
              <a:buChar char="Ø"/>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Una vez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elaborado el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PITCS, se firma y se guarda en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PDF.</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marL="342900" indent="-342900" algn="just">
              <a:lnSpc>
                <a:spcPct val="90000"/>
              </a:lnSpc>
              <a:buFont typeface="Wingdings" panose="05000000000000000000" pitchFamily="2" charset="2"/>
              <a:buChar char="Ø"/>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marL="342900" indent="-342900" algn="just">
              <a:lnSpc>
                <a:spcPct val="90000"/>
              </a:lnSpc>
              <a:buFont typeface="Wingdings" panose="05000000000000000000" pitchFamily="2" charset="2"/>
              <a:buChar char="Ø"/>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El nombre del archivo se debe guardar como: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PITCS-UT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(iniciales de la universidad), ejemplo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PITCS-UTA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(PITCS de la UT de Aguascalientes)</a:t>
            </a:r>
          </a:p>
          <a:p>
            <a:pPr marL="342900" indent="-342900" algn="just">
              <a:lnSpc>
                <a:spcPct val="90000"/>
              </a:lnSpc>
              <a:buFont typeface="Wingdings" panose="05000000000000000000" pitchFamily="2" charset="2"/>
              <a:buChar char="Ø"/>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marL="342900" indent="-342900" algn="just">
              <a:lnSpc>
                <a:spcPct val="90000"/>
              </a:lnSpc>
              <a:buFont typeface="Wingdings" panose="05000000000000000000" pitchFamily="2" charset="2"/>
              <a:buChar char="Ø"/>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Se envía a la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DGUTyP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para su validación (antes de subirlo </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en la página de la Universidad en la sección Formatos Confidenciales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a:p>
            <a:pPr marL="342900" indent="-342900" algn="just">
              <a:lnSpc>
                <a:spcPct val="90000"/>
              </a:lnSpc>
              <a:buFont typeface="Wingdings" panose="05000000000000000000" pitchFamily="2" charset="2"/>
              <a:buChar char="Ø"/>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ctángulo 10"/>
          <p:cNvSpPr/>
          <p:nvPr/>
        </p:nvSpPr>
        <p:spPr>
          <a:xfrm>
            <a:off x="2844128" y="522281"/>
            <a:ext cx="3933190" cy="477054"/>
          </a:xfrm>
          <a:prstGeom prst="rect">
            <a:avLst/>
          </a:prstGeom>
        </p:spPr>
        <p:txBody>
          <a:bodyPr wrap="square">
            <a:spAutoFit/>
          </a:bodyPr>
          <a:lstStyle/>
          <a:p>
            <a:pPr lvl="0" algn="just">
              <a:spcAft>
                <a:spcPts val="0"/>
              </a:spcAft>
            </a:pPr>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Elaboración del PITCS</a:t>
            </a:r>
            <a:endPar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Tree>
    <p:extLst>
      <p:ext uri="{BB962C8B-B14F-4D97-AF65-F5344CB8AC3E}">
        <p14:creationId xmlns:p14="http://schemas.microsoft.com/office/powerpoint/2010/main" val="17225919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1" name="Rectángulo 10"/>
          <p:cNvSpPr/>
          <p:nvPr/>
        </p:nvSpPr>
        <p:spPr>
          <a:xfrm>
            <a:off x="599252" y="529388"/>
            <a:ext cx="9749604" cy="861774"/>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lvl="0" algn="ctr">
              <a:spcAft>
                <a:spcPts val="0"/>
              </a:spcAft>
            </a:pPr>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Ahora comenzaremos con el llenado de los formatos, de los Anexos </a:t>
            </a:r>
            <a:r>
              <a:rPr lang="es-ES_tradnl"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2 </a:t>
            </a:r>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al </a:t>
            </a:r>
            <a:r>
              <a:rPr lang="es-ES_tradnl"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8 </a:t>
            </a:r>
            <a:endPar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2" name="Rectángulo 1"/>
          <p:cNvSpPr/>
          <p:nvPr/>
        </p:nvSpPr>
        <p:spPr>
          <a:xfrm>
            <a:off x="796674" y="1808109"/>
            <a:ext cx="10431307" cy="2901051"/>
          </a:xfrm>
          <a:prstGeom prst="rect">
            <a:avLst/>
          </a:prstGeom>
        </p:spPr>
        <p:txBody>
          <a:bodyPr wrap="square">
            <a:spAutoFit/>
          </a:bodyPr>
          <a:lstStyle/>
          <a:p>
            <a:pPr algn="just"/>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Es importante recordar que el Responsable de CS tiene que levantar una Minuta por cada reunión de CS (Anexo </a:t>
            </a: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2), </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la cual será firmada, al menos por un integrantes del comité y un </a:t>
            </a: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beneficiario, en caso de acudir algún servidor público deberá firmar dicha minuta. </a:t>
            </a:r>
            <a:endPar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a:p>
            <a:pPr lvl="0" algn="just">
              <a:spcAft>
                <a:spcPts val="0"/>
              </a:spcAft>
            </a:pPr>
            <a:endPar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a:p>
            <a:pPr lvl="0" algn="just">
              <a:spcAft>
                <a:spcPts val="0"/>
              </a:spcAft>
            </a:pP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Antes </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de la primer reunión el Responsable de CS ya debió haber cumplido con la elaboración del Material de difusión y de Capacitación y </a:t>
            </a: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obtener la validación </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por el Responsable de la IN </a:t>
            </a: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t>
            </a:r>
            <a:r>
              <a:rPr lang="es-ES_tradnl" b="1" dirty="0" err="1">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D</a:t>
            </a:r>
            <a:r>
              <a:rPr lang="es-ES_tradnl"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GUTyP</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t>
            </a:r>
          </a:p>
          <a:p>
            <a:pPr lvl="0" algn="just">
              <a:spcAft>
                <a:spcPts val="0"/>
              </a:spcAft>
            </a:pPr>
            <a:endPar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a:p>
            <a:pPr>
              <a:lnSpc>
                <a:spcPct val="107000"/>
              </a:lnSpc>
              <a:spcAft>
                <a:spcPts val="800"/>
              </a:spcAft>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Así como haber enviado el (los)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archivo(s</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 de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material(es</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 de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capacitación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con el siguiente nombre: MCAPACITACION-UTA y el Archivo de Material de Difusión: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MDIFUSION-UTA a la IN.</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endParaRPr>
          </a:p>
        </p:txBody>
      </p:sp>
      <p:sp>
        <p:nvSpPr>
          <p:cNvPr id="12" name="Rectángulo 11"/>
          <p:cNvSpPr/>
          <p:nvPr/>
        </p:nvSpPr>
        <p:spPr>
          <a:xfrm>
            <a:off x="796674" y="4802941"/>
            <a:ext cx="10509613" cy="646331"/>
          </a:xfrm>
          <a:prstGeom prst="rect">
            <a:avLst/>
          </a:prstGeom>
        </p:spPr>
        <p:txBody>
          <a:bodyPr wrap="square">
            <a:spAutoFit/>
          </a:bodyPr>
          <a:lstStyle/>
          <a:p>
            <a:pPr algn="just"/>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Cuerpo)"/>
              </a:rPr>
              <a:t>Posteriormente se procede a identificar las </a:t>
            </a: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Cuerpo)"/>
              </a:rPr>
              <a:t>reuniones para llevarlas </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Cuerpo)"/>
              </a:rPr>
              <a:t>a cabo y finalmente se formalizan los objetivos:</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Cuerpo)"/>
            </a:endParaRPr>
          </a:p>
        </p:txBody>
      </p:sp>
    </p:spTree>
    <p:extLst>
      <p:ext uri="{BB962C8B-B14F-4D97-AF65-F5344CB8AC3E}">
        <p14:creationId xmlns:p14="http://schemas.microsoft.com/office/powerpoint/2010/main" val="2281310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3" name="Rectángulo 2"/>
          <p:cNvSpPr/>
          <p:nvPr/>
        </p:nvSpPr>
        <p:spPr>
          <a:xfrm>
            <a:off x="786809" y="1126138"/>
            <a:ext cx="9498419" cy="3416320"/>
          </a:xfrm>
          <a:prstGeom prst="rect">
            <a:avLst/>
          </a:prstGeom>
        </p:spPr>
        <p:txBody>
          <a:bodyPr wrap="square">
            <a:spAutoFit/>
          </a:bodyPr>
          <a:lstStyle/>
          <a:p>
            <a:endPar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Objetivos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de la reunión</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a:p>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marL="342900" indent="-342900">
              <a:buAutoNum type="arabicPeriod"/>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Constituir el Comité de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ontraloría Social</a:t>
            </a:r>
          </a:p>
          <a:p>
            <a:pPr marL="342900" indent="-342900">
              <a:buAutoNum type="arabicPeriod"/>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Capacitar a los integrantes del Comité de Contraloría Social</a:t>
            </a:r>
          </a:p>
          <a:p>
            <a:pPr marL="342900" indent="-342900">
              <a:buAutoNum type="arabicPeriod"/>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Supervisar la distribución de los materiales de difusión</a:t>
            </a:r>
          </a:p>
          <a:p>
            <a:pPr marL="342900" indent="-342900">
              <a:buAutoNum type="arabicPeriod"/>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Supervisar los gastos</a:t>
            </a:r>
          </a:p>
          <a:p>
            <a:pPr marL="342900" indent="-342900">
              <a:buAutoNum type="arabicPeriod"/>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Supervisar los gastos del cierre del ejercicio</a:t>
            </a:r>
          </a:p>
          <a:p>
            <a:pPr marL="342900" indent="-342900">
              <a:buAutoNum type="arabicPeriod"/>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Elaborar reporte final de quejas y denuncias</a:t>
            </a:r>
          </a:p>
          <a:p>
            <a:pPr marL="342900" indent="-342900">
              <a:buAutoNum type="arabicPeriod"/>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Realizar el informe final del Comité de Contraloría Social</a:t>
            </a:r>
          </a:p>
          <a:p>
            <a:endPar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marL="342900" indent="-342900">
              <a:buAutoNum type="arabicPeriod"/>
            </a:pPr>
            <a:endParaRPr lang="es-MX"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
        <p:nvSpPr>
          <p:cNvPr id="15" name="Rectángulo 14"/>
          <p:cNvSpPr/>
          <p:nvPr/>
        </p:nvSpPr>
        <p:spPr>
          <a:xfrm>
            <a:off x="613221" y="512550"/>
            <a:ext cx="1344671"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s-ES_tradnl" sz="24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PASO</a:t>
            </a:r>
            <a:r>
              <a:rPr lang="es-ES_tradnl" sz="20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 </a:t>
            </a:r>
            <a:r>
              <a:rPr lang="es-ES_tradnl" sz="24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2</a:t>
            </a:r>
            <a:endParaRPr lang="es-ES_tradnl" sz="28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17" name="Rectángulo 16"/>
          <p:cNvSpPr/>
          <p:nvPr/>
        </p:nvSpPr>
        <p:spPr>
          <a:xfrm>
            <a:off x="2524127" y="560899"/>
            <a:ext cx="5629233" cy="477054"/>
          </a:xfrm>
          <a:prstGeom prst="rect">
            <a:avLst/>
          </a:prstGeom>
        </p:spPr>
        <p:txBody>
          <a:bodyPr wrap="square">
            <a:spAutoFit/>
          </a:bodyPr>
          <a:lstStyle/>
          <a:p>
            <a:pPr lvl="0" algn="just">
              <a:spcAft>
                <a:spcPts val="0"/>
              </a:spcAft>
            </a:pPr>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Anexo </a:t>
            </a:r>
            <a:r>
              <a:rPr lang="es-ES_tradnl"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2. </a:t>
            </a:r>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Minuta de Reunión </a:t>
            </a:r>
            <a:endPar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18" name="CuadroTexto 17"/>
          <p:cNvSpPr txBox="1"/>
          <p:nvPr/>
        </p:nvSpPr>
        <p:spPr>
          <a:xfrm>
            <a:off x="786809" y="4712321"/>
            <a:ext cx="10546294"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MX" dirty="0">
                <a:ln w="0"/>
                <a:effectLst>
                  <a:outerShdw blurRad="38100" dist="19050" dir="2700000" algn="tl" rotWithShape="0">
                    <a:schemeClr val="dk1">
                      <a:alpha val="40000"/>
                    </a:schemeClr>
                  </a:outerShdw>
                </a:effectLst>
              </a:rPr>
              <a:t>El (los) objetivo(s) se eligen de acuerdo a los puntos a tratar en la reunión y el nombre del archivo de la minuta, depende del numero del objetivo, por ejemplo:  Reunión para Constituir el Comité, nombre del archivo se escribirá: </a:t>
            </a:r>
            <a:r>
              <a:rPr lang="es-MX" dirty="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p>
          <a:p>
            <a:pPr algn="ctr"/>
            <a:r>
              <a:rPr lang="es-MX" b="1" dirty="0" smtClean="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A2 </a:t>
            </a:r>
            <a:r>
              <a:rPr lang="es-MX"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r>
              <a:rPr lang="es-MX" b="1" dirty="0" smtClean="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1 </a:t>
            </a:r>
            <a:r>
              <a:rPr lang="es-MX"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UTA   (Significa: Anexo </a:t>
            </a:r>
            <a:r>
              <a:rPr lang="es-MX" b="1" dirty="0" smtClean="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2 </a:t>
            </a:r>
            <a:r>
              <a:rPr lang="es-MX"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del objetivo </a:t>
            </a:r>
            <a:r>
              <a:rPr lang="es-MX" b="1" dirty="0" smtClean="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1 de </a:t>
            </a:r>
            <a:r>
              <a:rPr lang="es-MX"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la Universidad Tecnológica de Aguascalientes)                                                   </a:t>
            </a:r>
            <a:endParaRPr lang="es-MX" b="1"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45240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0" name="Rectángulo 29"/>
          <p:cNvSpPr/>
          <p:nvPr/>
        </p:nvSpPr>
        <p:spPr>
          <a:xfrm>
            <a:off x="7481832" y="2431649"/>
            <a:ext cx="4060107" cy="32552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ln w="0"/>
              <a:solidFill>
                <a:schemeClr val="tx1"/>
              </a:solidFill>
              <a:effectLst>
                <a:outerShdw blurRad="38100" dist="19050" dir="2700000" algn="tl" rotWithShape="0">
                  <a:schemeClr val="dk1">
                    <a:alpha val="40000"/>
                  </a:schemeClr>
                </a:outerShdw>
              </a:effectLst>
            </a:endParaRPr>
          </a:p>
        </p:txBody>
      </p:sp>
      <p:sp>
        <p:nvSpPr>
          <p:cNvPr id="20" name="Rectángulo 19"/>
          <p:cNvSpPr/>
          <p:nvPr/>
        </p:nvSpPr>
        <p:spPr>
          <a:xfrm>
            <a:off x="7009783" y="981626"/>
            <a:ext cx="3454780" cy="12299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s-MX" sz="1200" dirty="0" smtClean="0">
                <a:ln w="0"/>
                <a:solidFill>
                  <a:schemeClr val="tx1"/>
                </a:solidFill>
                <a:effectLst>
                  <a:outerShdw blurRad="38100" dist="19050" dir="2700000" algn="tl" rotWithShape="0">
                    <a:schemeClr val="dk1">
                      <a:alpha val="40000"/>
                    </a:schemeClr>
                  </a:outerShdw>
                </a:effectLst>
              </a:rPr>
              <a:t>Institución que ejecuta el programa: </a:t>
            </a:r>
            <a:r>
              <a:rPr lang="es-MX" sz="1200" dirty="0">
                <a:ln w="0"/>
                <a:solidFill>
                  <a:schemeClr val="tx1"/>
                </a:solidFill>
                <a:effectLst>
                  <a:outerShdw blurRad="38100" dist="19050" dir="2700000" algn="tl" rotWithShape="0">
                    <a:schemeClr val="dk1">
                      <a:alpha val="40000"/>
                    </a:schemeClr>
                  </a:outerShdw>
                </a:effectLst>
              </a:rPr>
              <a:t>Universidad Tecnológica o Politécnica</a:t>
            </a:r>
          </a:p>
          <a:p>
            <a:r>
              <a:rPr lang="es-MX" sz="1200" dirty="0">
                <a:ln w="0"/>
                <a:solidFill>
                  <a:schemeClr val="tx1"/>
                </a:solidFill>
                <a:effectLst>
                  <a:outerShdw blurRad="38100" dist="19050" dir="2700000" algn="tl" rotWithShape="0">
                    <a:schemeClr val="dk1">
                      <a:alpha val="40000"/>
                    </a:schemeClr>
                  </a:outerShdw>
                </a:effectLst>
              </a:rPr>
              <a:t>Nombre del Programa: </a:t>
            </a:r>
            <a:r>
              <a:rPr lang="es-MX" sz="1200" dirty="0" smtClean="0">
                <a:ln w="0"/>
                <a:solidFill>
                  <a:schemeClr val="tx1"/>
                </a:solidFill>
                <a:effectLst>
                  <a:outerShdw blurRad="38100" dist="19050" dir="2700000" algn="tl" rotWithShape="0">
                    <a:schemeClr val="dk1">
                      <a:alpha val="40000"/>
                    </a:schemeClr>
                  </a:outerShdw>
                </a:effectLst>
              </a:rPr>
              <a:t>PRODEP</a:t>
            </a:r>
            <a:endParaRPr lang="es-MX" sz="1200" dirty="0">
              <a:ln w="0"/>
              <a:solidFill>
                <a:schemeClr val="tx1"/>
              </a:solidFill>
              <a:effectLst>
                <a:outerShdw blurRad="38100" dist="19050" dir="2700000" algn="tl" rotWithShape="0">
                  <a:schemeClr val="dk1">
                    <a:alpha val="40000"/>
                  </a:schemeClr>
                </a:outerShdw>
              </a:effectLst>
            </a:endParaRPr>
          </a:p>
          <a:p>
            <a:r>
              <a:rPr lang="es-MX" sz="1200" dirty="0">
                <a:ln w="0"/>
                <a:solidFill>
                  <a:schemeClr val="tx1"/>
                </a:solidFill>
                <a:effectLst>
                  <a:outerShdw blurRad="38100" dist="19050" dir="2700000" algn="tl" rotWithShape="0">
                    <a:schemeClr val="dk1">
                      <a:alpha val="40000"/>
                    </a:schemeClr>
                  </a:outerShdw>
                </a:effectLst>
              </a:rPr>
              <a:t>Tipo de Apoyo: Financiero</a:t>
            </a:r>
          </a:p>
          <a:p>
            <a:r>
              <a:rPr lang="es-MX" sz="1200" dirty="0" smtClean="0">
                <a:ln w="0"/>
                <a:solidFill>
                  <a:schemeClr val="tx1"/>
                </a:solidFill>
                <a:effectLst>
                  <a:outerShdw blurRad="38100" dist="19050" dir="2700000" algn="tl" rotWithShape="0">
                    <a:schemeClr val="dk1">
                      <a:alpha val="40000"/>
                    </a:schemeClr>
                  </a:outerShdw>
                </a:effectLst>
              </a:rPr>
              <a:t>Período </a:t>
            </a:r>
            <a:r>
              <a:rPr lang="es-MX" sz="1200" dirty="0">
                <a:ln w="0"/>
                <a:solidFill>
                  <a:schemeClr val="tx1"/>
                </a:solidFill>
                <a:effectLst>
                  <a:outerShdw blurRad="38100" dist="19050" dir="2700000" algn="tl" rotWithShape="0">
                    <a:schemeClr val="dk1">
                      <a:alpha val="40000"/>
                    </a:schemeClr>
                  </a:outerShdw>
                </a:effectLst>
              </a:rPr>
              <a:t>de ejecución: noviembre 2019 a noviembre </a:t>
            </a:r>
            <a:r>
              <a:rPr lang="es-MX" sz="1200" dirty="0" smtClean="0">
                <a:ln w="0"/>
                <a:solidFill>
                  <a:schemeClr val="tx1"/>
                </a:solidFill>
                <a:effectLst>
                  <a:outerShdw blurRad="38100" dist="19050" dir="2700000" algn="tl" rotWithShape="0">
                    <a:schemeClr val="dk1">
                      <a:alpha val="40000"/>
                    </a:schemeClr>
                  </a:outerShdw>
                </a:effectLst>
              </a:rPr>
              <a:t>2020</a:t>
            </a:r>
          </a:p>
        </p:txBody>
      </p:sp>
      <p:pic>
        <p:nvPicPr>
          <p:cNvPr id="9" name="Imagen 8"/>
          <p:cNvPicPr/>
          <p:nvPr/>
        </p:nvPicPr>
        <p:blipFill>
          <a:blip r:embed="rId2"/>
          <a:stretch>
            <a:fillRect/>
          </a:stretch>
        </p:blipFill>
        <p:spPr>
          <a:xfrm>
            <a:off x="10445675" y="480326"/>
            <a:ext cx="677731" cy="649227"/>
          </a:xfrm>
          <a:prstGeom prst="rect">
            <a:avLst/>
          </a:prstGeom>
        </p:spPr>
      </p:pic>
      <p:sp>
        <p:nvSpPr>
          <p:cNvPr id="14" name="Rectángulo 13"/>
          <p:cNvSpPr/>
          <p:nvPr/>
        </p:nvSpPr>
        <p:spPr>
          <a:xfrm>
            <a:off x="554355" y="497435"/>
            <a:ext cx="1434009"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s-ES_tradnl"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A2 </a:t>
            </a:r>
            <a:r>
              <a:rPr lang="es-ES_tradnl"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Minuta de Reunión</a:t>
            </a:r>
          </a:p>
        </p:txBody>
      </p:sp>
      <p:sp>
        <p:nvSpPr>
          <p:cNvPr id="18" name="Rectángulo 17"/>
          <p:cNvSpPr/>
          <p:nvPr/>
        </p:nvSpPr>
        <p:spPr>
          <a:xfrm>
            <a:off x="7896064" y="2502495"/>
            <a:ext cx="3571540" cy="646331"/>
          </a:xfrm>
          <a:prstGeom prst="rect">
            <a:avLst/>
          </a:prstGeom>
        </p:spPr>
        <p:txBody>
          <a:bodyPr wrap="square">
            <a:spAutoFit/>
          </a:bodyPr>
          <a:lstStyle/>
          <a:p>
            <a:pPr algn="just"/>
            <a:r>
              <a:rPr lang="es-ES" sz="1200" dirty="0">
                <a:latin typeface="Century Gothic (Cuerpo)"/>
              </a:rPr>
              <a:t>Aquí se van a describir los datos </a:t>
            </a:r>
            <a:r>
              <a:rPr lang="es-ES" sz="1200" dirty="0" smtClean="0">
                <a:latin typeface="Century Gothic (Cuerpo)"/>
              </a:rPr>
              <a:t>de el/los apoyo(s) que se vigilarán en está contraloría </a:t>
            </a:r>
            <a:r>
              <a:rPr lang="es-ES" sz="1200" dirty="0">
                <a:latin typeface="Century Gothic (Cuerpo)"/>
              </a:rPr>
              <a:t>(</a:t>
            </a:r>
            <a:r>
              <a:rPr lang="es-ES" sz="1200" dirty="0" smtClean="0">
                <a:latin typeface="Century Gothic (Cuerpo)"/>
              </a:rPr>
              <a:t>conforme a las cartas de liberación) por ejemplo:</a:t>
            </a:r>
            <a:endParaRPr lang="es-MX" sz="1600" dirty="0">
              <a:ln w="0"/>
              <a:effectLst>
                <a:outerShdw blurRad="38100" dist="19050" dir="2700000" algn="tl" rotWithShape="0">
                  <a:schemeClr val="dk1">
                    <a:alpha val="40000"/>
                  </a:schemeClr>
                </a:outerShdw>
              </a:effectLst>
            </a:endParaRPr>
          </a:p>
        </p:txBody>
      </p:sp>
      <p:cxnSp>
        <p:nvCxnSpPr>
          <p:cNvPr id="22" name="Conector recto de flecha 21"/>
          <p:cNvCxnSpPr/>
          <p:nvPr/>
        </p:nvCxnSpPr>
        <p:spPr>
          <a:xfrm flipH="1" flipV="1">
            <a:off x="7009783" y="3111983"/>
            <a:ext cx="958627" cy="1905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Llaves 22"/>
          <p:cNvSpPr/>
          <p:nvPr/>
        </p:nvSpPr>
        <p:spPr>
          <a:xfrm>
            <a:off x="2469369" y="2838650"/>
            <a:ext cx="4445896" cy="463756"/>
          </a:xfrm>
          <a:prstGeom prst="bracePair">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p>
        </p:txBody>
      </p:sp>
      <p:sp>
        <p:nvSpPr>
          <p:cNvPr id="33" name="Rectángulo 32"/>
          <p:cNvSpPr/>
          <p:nvPr/>
        </p:nvSpPr>
        <p:spPr>
          <a:xfrm>
            <a:off x="511807" y="1722201"/>
            <a:ext cx="1516792" cy="184879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1200" dirty="0">
                <a:ln w="0"/>
                <a:solidFill>
                  <a:schemeClr val="tx1"/>
                </a:solidFill>
                <a:effectLst>
                  <a:outerShdw blurRad="38100" dist="19050" dir="2700000" algn="tl" rotWithShape="0">
                    <a:schemeClr val="dk1">
                      <a:alpha val="40000"/>
                    </a:schemeClr>
                  </a:outerShdw>
                </a:effectLst>
              </a:rPr>
              <a:t>Nombre del Comité de Contraloria Social: Universidad Tecnológica de Aguascalientes – CCS </a:t>
            </a:r>
            <a:r>
              <a:rPr lang="es-MX" sz="1200" dirty="0" smtClean="0">
                <a:ln w="0"/>
                <a:solidFill>
                  <a:schemeClr val="tx1"/>
                </a:solidFill>
                <a:effectLst>
                  <a:outerShdw blurRad="38100" dist="19050" dir="2700000" algn="tl" rotWithShape="0">
                    <a:schemeClr val="dk1">
                      <a:alpha val="40000"/>
                    </a:schemeClr>
                  </a:outerShdw>
                </a:effectLst>
              </a:rPr>
              <a:t>PRODEP 2019 </a:t>
            </a:r>
            <a:r>
              <a:rPr lang="es-MX" sz="1200" dirty="0">
                <a:ln w="0"/>
                <a:solidFill>
                  <a:schemeClr val="tx1"/>
                </a:solidFill>
                <a:effectLst>
                  <a:outerShdw blurRad="38100" dist="19050" dir="2700000" algn="tl" rotWithShape="0">
                    <a:schemeClr val="dk1">
                      <a:alpha val="40000"/>
                    </a:schemeClr>
                  </a:outerShdw>
                </a:effectLst>
              </a:rPr>
              <a:t>(ejemplo)</a:t>
            </a:r>
          </a:p>
        </p:txBody>
      </p:sp>
      <p:cxnSp>
        <p:nvCxnSpPr>
          <p:cNvPr id="35" name="Conector recto de flecha 34"/>
          <p:cNvCxnSpPr/>
          <p:nvPr/>
        </p:nvCxnSpPr>
        <p:spPr>
          <a:xfrm>
            <a:off x="2028599" y="2891821"/>
            <a:ext cx="641031" cy="7197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Conector recto de flecha 38"/>
          <p:cNvCxnSpPr/>
          <p:nvPr/>
        </p:nvCxnSpPr>
        <p:spPr>
          <a:xfrm flipH="1">
            <a:off x="6888909" y="2302790"/>
            <a:ext cx="912637" cy="2870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1" name="Llaves 40"/>
          <p:cNvSpPr/>
          <p:nvPr/>
        </p:nvSpPr>
        <p:spPr>
          <a:xfrm>
            <a:off x="2469369" y="1608227"/>
            <a:ext cx="4445895" cy="1109098"/>
          </a:xfrm>
          <a:prstGeom prst="bracePair">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p>
        </p:txBody>
      </p:sp>
      <p:sp>
        <p:nvSpPr>
          <p:cNvPr id="43" name="Llaves 42"/>
          <p:cNvSpPr/>
          <p:nvPr/>
        </p:nvSpPr>
        <p:spPr>
          <a:xfrm>
            <a:off x="2384623" y="4160299"/>
            <a:ext cx="4625160" cy="1526647"/>
          </a:xfrm>
          <a:prstGeom prst="bracePair">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p>
        </p:txBody>
      </p:sp>
      <p:cxnSp>
        <p:nvCxnSpPr>
          <p:cNvPr id="44" name="Conector recto de flecha 43"/>
          <p:cNvCxnSpPr/>
          <p:nvPr/>
        </p:nvCxnSpPr>
        <p:spPr>
          <a:xfrm flipV="1">
            <a:off x="4074341" y="5531913"/>
            <a:ext cx="2807" cy="4481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6" name="Imagen 35"/>
          <p:cNvPicPr/>
          <p:nvPr/>
        </p:nvPicPr>
        <p:blipFill rotWithShape="1">
          <a:blip r:embed="rId3"/>
          <a:srcRect l="35302" t="8452" r="36185" b="27551"/>
          <a:stretch/>
        </p:blipFill>
        <p:spPr bwMode="auto">
          <a:xfrm>
            <a:off x="2700412" y="653802"/>
            <a:ext cx="4069372" cy="5326301"/>
          </a:xfrm>
          <a:prstGeom prst="rect">
            <a:avLst/>
          </a:prstGeom>
          <a:ln>
            <a:noFill/>
          </a:ln>
          <a:extLst>
            <a:ext uri="{53640926-AAD7-44D8-BBD7-CCE9431645EC}">
              <a14:shadowObscured xmlns:a14="http://schemas.microsoft.com/office/drawing/2010/main"/>
            </a:ext>
          </a:extLst>
        </p:spPr>
      </p:pic>
      <p:sp>
        <p:nvSpPr>
          <p:cNvPr id="37" name="Rectángulo 36"/>
          <p:cNvSpPr/>
          <p:nvPr/>
        </p:nvSpPr>
        <p:spPr>
          <a:xfrm>
            <a:off x="511807" y="4074848"/>
            <a:ext cx="1512903" cy="12753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ln w="0"/>
              <a:solidFill>
                <a:schemeClr val="tx1"/>
              </a:solidFill>
              <a:effectLst>
                <a:outerShdw blurRad="38100" dist="19050" dir="2700000" algn="tl" rotWithShape="0">
                  <a:schemeClr val="dk1">
                    <a:alpha val="40000"/>
                  </a:schemeClr>
                </a:outerShdw>
              </a:effectLst>
            </a:endParaRPr>
          </a:p>
        </p:txBody>
      </p:sp>
      <p:sp>
        <p:nvSpPr>
          <p:cNvPr id="40" name="Rectángulo 39"/>
          <p:cNvSpPr/>
          <p:nvPr/>
        </p:nvSpPr>
        <p:spPr>
          <a:xfrm>
            <a:off x="650205" y="4088939"/>
            <a:ext cx="1276128" cy="1200329"/>
          </a:xfrm>
          <a:prstGeom prst="rect">
            <a:avLst/>
          </a:prstGeom>
        </p:spPr>
        <p:txBody>
          <a:bodyPr wrap="square">
            <a:spAutoFit/>
          </a:bodyPr>
          <a:lstStyle/>
          <a:p>
            <a:pPr algn="just"/>
            <a:r>
              <a:rPr lang="es-ES_tradnl" sz="1200" dirty="0">
                <a:ln w="0"/>
                <a:effectLst>
                  <a:outerShdw blurRad="38100" dist="19050" dir="2700000" algn="tl" rotWithShape="0">
                    <a:schemeClr val="dk1">
                      <a:alpha val="40000"/>
                    </a:schemeClr>
                  </a:outerShdw>
                </a:effectLst>
                <a:latin typeface="Century Gothic (Cuerpo)"/>
                <a:ea typeface="MS Mincho"/>
              </a:rPr>
              <a:t>Resultados de la reunión, al menos registrar un comentario en los puntos 1 y </a:t>
            </a:r>
            <a:r>
              <a:rPr lang="es-ES_tradnl" sz="1200" dirty="0" smtClean="0">
                <a:ln w="0"/>
                <a:effectLst>
                  <a:outerShdw blurRad="38100" dist="19050" dir="2700000" algn="tl" rotWithShape="0">
                    <a:schemeClr val="dk1">
                      <a:alpha val="40000"/>
                    </a:schemeClr>
                  </a:outerShdw>
                </a:effectLst>
                <a:latin typeface="Century Gothic (Cuerpo)"/>
                <a:ea typeface="MS Mincho"/>
              </a:rPr>
              <a:t>2.</a:t>
            </a:r>
            <a:endParaRPr lang="es-ES_tradnl" sz="1200" dirty="0">
              <a:ln w="0"/>
              <a:effectLst>
                <a:outerShdw blurRad="38100" dist="19050" dir="2700000" algn="tl" rotWithShape="0">
                  <a:schemeClr val="dk1">
                    <a:alpha val="40000"/>
                  </a:schemeClr>
                </a:outerShdw>
              </a:effectLst>
              <a:latin typeface="Century Gothic (Cuerpo)"/>
              <a:ea typeface="MS Mincho"/>
            </a:endParaRPr>
          </a:p>
        </p:txBody>
      </p:sp>
      <p:cxnSp>
        <p:nvCxnSpPr>
          <p:cNvPr id="19" name="Conector recto de flecha 18"/>
          <p:cNvCxnSpPr/>
          <p:nvPr/>
        </p:nvCxnSpPr>
        <p:spPr>
          <a:xfrm>
            <a:off x="2128834" y="4301220"/>
            <a:ext cx="30783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Llaves 20"/>
          <p:cNvSpPr/>
          <p:nvPr/>
        </p:nvSpPr>
        <p:spPr>
          <a:xfrm>
            <a:off x="2479301" y="3393654"/>
            <a:ext cx="4455912" cy="645098"/>
          </a:xfrm>
          <a:prstGeom prst="bracePair">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p>
        </p:txBody>
      </p:sp>
      <p:pic>
        <p:nvPicPr>
          <p:cNvPr id="24" name="Imagen 23"/>
          <p:cNvPicPr/>
          <p:nvPr/>
        </p:nvPicPr>
        <p:blipFill rotWithShape="1">
          <a:blip r:embed="rId4"/>
          <a:srcRect l="22673" t="17136" r="23748" b="19344"/>
          <a:stretch/>
        </p:blipFill>
        <p:spPr bwMode="auto">
          <a:xfrm>
            <a:off x="7721831" y="3070528"/>
            <a:ext cx="3482033" cy="24613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0065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 name="Rectángulo 19"/>
          <p:cNvSpPr/>
          <p:nvPr/>
        </p:nvSpPr>
        <p:spPr>
          <a:xfrm>
            <a:off x="5939221" y="1163059"/>
            <a:ext cx="5274211" cy="78097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_tradnl" dirty="0">
                <a:ln w="0"/>
                <a:effectLst>
                  <a:outerShdw blurRad="38100" dist="19050" dir="2700000" algn="tl" rotWithShape="0">
                    <a:schemeClr val="dk1">
                      <a:alpha val="40000"/>
                    </a:schemeClr>
                  </a:outerShdw>
                </a:effectLst>
                <a:latin typeface="ACentury Gothic (Cuerpo)rial"/>
                <a:ea typeface="MS Mincho"/>
              </a:rPr>
              <a:t>Esta minuta es </a:t>
            </a:r>
            <a:r>
              <a:rPr lang="es-ES_tradnl" dirty="0" smtClean="0">
                <a:ln w="0"/>
                <a:effectLst>
                  <a:outerShdw blurRad="38100" dist="19050" dir="2700000" algn="tl" rotWithShape="0">
                    <a:schemeClr val="dk1">
                      <a:alpha val="40000"/>
                    </a:schemeClr>
                  </a:outerShdw>
                </a:effectLst>
                <a:latin typeface="ACentury Gothic (Cuerpo)rial"/>
                <a:ea typeface="MS Mincho"/>
              </a:rPr>
              <a:t>donde </a:t>
            </a:r>
            <a:r>
              <a:rPr lang="es-ES_tradnl" dirty="0">
                <a:ln w="0"/>
                <a:effectLst>
                  <a:outerShdw blurRad="38100" dist="19050" dir="2700000" algn="tl" rotWithShape="0">
                    <a:schemeClr val="dk1">
                      <a:alpha val="40000"/>
                    </a:schemeClr>
                  </a:outerShdw>
                </a:effectLst>
                <a:latin typeface="ACentury Gothic (Cuerpo)rial"/>
                <a:ea typeface="MS Mincho"/>
              </a:rPr>
              <a:t>se va a plasmar cada uno de los objetivos, (1 minuta por objetivo)</a:t>
            </a:r>
          </a:p>
          <a:p>
            <a:pPr algn="ctr"/>
            <a:endParaRPr lang="es-MX" dirty="0">
              <a:ln w="0"/>
              <a:solidFill>
                <a:schemeClr val="tx1"/>
              </a:solidFill>
              <a:effectLst>
                <a:outerShdw blurRad="38100" dist="19050" dir="2700000" algn="tl" rotWithShape="0">
                  <a:schemeClr val="dk1">
                    <a:alpha val="40000"/>
                  </a:schemeClr>
                </a:outerShdw>
              </a:effectLst>
            </a:endParaRPr>
          </a:p>
        </p:txBody>
      </p:sp>
      <p:pic>
        <p:nvPicPr>
          <p:cNvPr id="9" name="Imagen 8"/>
          <p:cNvPicPr/>
          <p:nvPr/>
        </p:nvPicPr>
        <p:blipFill>
          <a:blip r:embed="rId2"/>
          <a:stretch>
            <a:fillRect/>
          </a:stretch>
        </p:blipFill>
        <p:spPr>
          <a:xfrm>
            <a:off x="10445675" y="480326"/>
            <a:ext cx="677731" cy="649227"/>
          </a:xfrm>
          <a:prstGeom prst="rect">
            <a:avLst/>
          </a:prstGeom>
        </p:spPr>
      </p:pic>
      <p:sp>
        <p:nvSpPr>
          <p:cNvPr id="14" name="Rectángulo 13"/>
          <p:cNvSpPr/>
          <p:nvPr/>
        </p:nvSpPr>
        <p:spPr>
          <a:xfrm>
            <a:off x="474998" y="544778"/>
            <a:ext cx="4973488" cy="369332"/>
          </a:xfrm>
          <a:prstGeom prst="rect">
            <a:avLst/>
          </a:prstGeom>
        </p:spPr>
        <p:txBody>
          <a:bodyPr wrap="square">
            <a:spAutoFit/>
          </a:bodyPr>
          <a:lstStyle/>
          <a:p>
            <a:pPr lvl="0" algn="ctr">
              <a:spcAft>
                <a:spcPts val="0"/>
              </a:spcAft>
            </a:pP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Minuta </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de Reunión</a:t>
            </a:r>
          </a:p>
        </p:txBody>
      </p:sp>
      <p:cxnSp>
        <p:nvCxnSpPr>
          <p:cNvPr id="22" name="Conector recto de flecha 21"/>
          <p:cNvCxnSpPr/>
          <p:nvPr/>
        </p:nvCxnSpPr>
        <p:spPr>
          <a:xfrm flipH="1">
            <a:off x="5450449" y="3333386"/>
            <a:ext cx="1571670" cy="17684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Llaves 22"/>
          <p:cNvSpPr/>
          <p:nvPr/>
        </p:nvSpPr>
        <p:spPr>
          <a:xfrm>
            <a:off x="6526486" y="2518901"/>
            <a:ext cx="5134803" cy="2806134"/>
          </a:xfrm>
          <a:prstGeom prst="bracePair">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p>
        </p:txBody>
      </p:sp>
      <p:sp>
        <p:nvSpPr>
          <p:cNvPr id="26" name="Rectángulo 25"/>
          <p:cNvSpPr/>
          <p:nvPr/>
        </p:nvSpPr>
        <p:spPr>
          <a:xfrm>
            <a:off x="697648" y="5966605"/>
            <a:ext cx="4750838" cy="307777"/>
          </a:xfrm>
          <a:prstGeom prst="rect">
            <a:avLst/>
          </a:prstGeom>
        </p:spPr>
        <p:txBody>
          <a:bodyPr wrap="square">
            <a:spAutoFit/>
          </a:bodyPr>
          <a:lstStyle/>
          <a:p>
            <a:pPr algn="just"/>
            <a:r>
              <a:rPr lang="es-ES_tradnl" sz="1400" b="1" dirty="0">
                <a:ln w="0"/>
                <a:effectLst>
                  <a:outerShdw blurRad="38100" dist="19050" dir="2700000" algn="tl" rotWithShape="0">
                    <a:schemeClr val="dk1">
                      <a:alpha val="40000"/>
                    </a:schemeClr>
                  </a:outerShdw>
                </a:effectLst>
                <a:latin typeface="Century Gothic (Cuerpo)"/>
                <a:ea typeface="MS Mincho"/>
              </a:rPr>
              <a:t>El objetivo </a:t>
            </a:r>
            <a:r>
              <a:rPr lang="es-ES_tradnl" sz="1400" b="1" dirty="0" smtClean="0">
                <a:ln w="0"/>
                <a:effectLst>
                  <a:outerShdw blurRad="38100" dist="19050" dir="2700000" algn="tl" rotWithShape="0">
                    <a:schemeClr val="dk1">
                      <a:alpha val="40000"/>
                    </a:schemeClr>
                  </a:outerShdw>
                </a:effectLst>
                <a:latin typeface="Century Gothic (Cuerpo)"/>
                <a:ea typeface="MS Mincho"/>
              </a:rPr>
              <a:t>se coloca tal </a:t>
            </a:r>
            <a:r>
              <a:rPr lang="es-ES_tradnl" sz="1400" b="1" dirty="0">
                <a:ln w="0"/>
                <a:effectLst>
                  <a:outerShdw blurRad="38100" dist="19050" dir="2700000" algn="tl" rotWithShape="0">
                    <a:schemeClr val="dk1">
                      <a:alpha val="40000"/>
                    </a:schemeClr>
                  </a:outerShdw>
                </a:effectLst>
                <a:latin typeface="Century Gothic (Cuerpo)"/>
                <a:ea typeface="MS Mincho"/>
              </a:rPr>
              <a:t>cual </a:t>
            </a:r>
            <a:r>
              <a:rPr lang="es-ES_tradnl" sz="1400" b="1" dirty="0" smtClean="0">
                <a:ln w="0"/>
                <a:effectLst>
                  <a:outerShdw blurRad="38100" dist="19050" dir="2700000" algn="tl" rotWithShape="0">
                    <a:schemeClr val="dk1">
                      <a:alpha val="40000"/>
                    </a:schemeClr>
                  </a:outerShdw>
                </a:effectLst>
                <a:latin typeface="Century Gothic (Cuerpo)"/>
                <a:ea typeface="MS Mincho"/>
              </a:rPr>
              <a:t>se presenta en </a:t>
            </a:r>
            <a:r>
              <a:rPr lang="es-ES_tradnl" sz="1400" b="1" dirty="0">
                <a:ln w="0"/>
                <a:effectLst>
                  <a:outerShdw blurRad="38100" dist="19050" dir="2700000" algn="tl" rotWithShape="0">
                    <a:schemeClr val="dk1">
                      <a:alpha val="40000"/>
                    </a:schemeClr>
                  </a:outerShdw>
                </a:effectLst>
                <a:latin typeface="Century Gothic (Cuerpo)"/>
                <a:ea typeface="MS Mincho"/>
              </a:rPr>
              <a:t>esta lista</a:t>
            </a:r>
          </a:p>
        </p:txBody>
      </p:sp>
      <p:cxnSp>
        <p:nvCxnSpPr>
          <p:cNvPr id="28" name="Conector recto de flecha 27"/>
          <p:cNvCxnSpPr/>
          <p:nvPr/>
        </p:nvCxnSpPr>
        <p:spPr>
          <a:xfrm flipV="1">
            <a:off x="5488661" y="5101790"/>
            <a:ext cx="847962" cy="7954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8" name="Imagen 17"/>
          <p:cNvPicPr/>
          <p:nvPr/>
        </p:nvPicPr>
        <p:blipFill rotWithShape="1">
          <a:blip r:embed="rId3"/>
          <a:srcRect l="32312" t="7057" r="30860" b="8722"/>
          <a:stretch/>
        </p:blipFill>
        <p:spPr bwMode="auto">
          <a:xfrm>
            <a:off x="697647" y="1023961"/>
            <a:ext cx="4656405" cy="4618850"/>
          </a:xfrm>
          <a:prstGeom prst="rect">
            <a:avLst/>
          </a:prstGeom>
          <a:ln>
            <a:noFill/>
          </a:ln>
          <a:extLst>
            <a:ext uri="{53640926-AAD7-44D8-BBD7-CCE9431645EC}">
              <a14:shadowObscured xmlns:a14="http://schemas.microsoft.com/office/drawing/2010/main"/>
            </a:ext>
          </a:extLst>
        </p:spPr>
      </p:pic>
      <p:sp>
        <p:nvSpPr>
          <p:cNvPr id="21" name="Rectángulo 20"/>
          <p:cNvSpPr/>
          <p:nvPr/>
        </p:nvSpPr>
        <p:spPr>
          <a:xfrm>
            <a:off x="7140329" y="2394284"/>
            <a:ext cx="3868566" cy="38800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s-MX" sz="1600" b="1" dirty="0">
                <a:ln w="10160">
                  <a:solidFill>
                    <a:schemeClr val="accent5"/>
                  </a:solidFill>
                  <a:prstDash val="solid"/>
                </a:ln>
                <a:solidFill>
                  <a:schemeClr val="tx1"/>
                </a:solidFill>
              </a:rPr>
              <a:t>Objetivos de la reunión:</a:t>
            </a:r>
          </a:p>
          <a:p>
            <a:endParaRPr lang="es-MX" sz="1600" b="1" dirty="0">
              <a:ln w="10160">
                <a:solidFill>
                  <a:schemeClr val="accent5"/>
                </a:solidFill>
                <a:prstDash val="solid"/>
              </a:ln>
              <a:solidFill>
                <a:schemeClr val="tx1"/>
              </a:solidFill>
            </a:endParaRPr>
          </a:p>
          <a:p>
            <a:pPr marL="342900" indent="-342900">
              <a:buAutoNum type="arabicPeriod"/>
            </a:pPr>
            <a:r>
              <a:rPr lang="es-MX" sz="1600" b="1" dirty="0">
                <a:ln w="10160">
                  <a:solidFill>
                    <a:schemeClr val="accent5"/>
                  </a:solidFill>
                  <a:prstDash val="solid"/>
                </a:ln>
                <a:solidFill>
                  <a:schemeClr val="tx1"/>
                </a:solidFill>
              </a:rPr>
              <a:t>Constituir el Comité de Contraloría Social</a:t>
            </a:r>
          </a:p>
          <a:p>
            <a:pPr marL="342900" indent="-342900">
              <a:buAutoNum type="arabicPeriod"/>
            </a:pPr>
            <a:r>
              <a:rPr lang="es-MX" sz="1600" b="1" dirty="0">
                <a:ln w="10160">
                  <a:solidFill>
                    <a:schemeClr val="accent5"/>
                  </a:solidFill>
                  <a:prstDash val="solid"/>
                </a:ln>
                <a:solidFill>
                  <a:schemeClr val="tx1"/>
                </a:solidFill>
              </a:rPr>
              <a:t>Capacitar a los integrantes del Comité de Contraloría Social</a:t>
            </a:r>
          </a:p>
          <a:p>
            <a:pPr marL="342900" indent="-342900">
              <a:buAutoNum type="arabicPeriod"/>
            </a:pPr>
            <a:r>
              <a:rPr lang="es-MX" sz="1600" b="1" dirty="0">
                <a:ln w="10160">
                  <a:solidFill>
                    <a:schemeClr val="accent5"/>
                  </a:solidFill>
                  <a:prstDash val="solid"/>
                </a:ln>
                <a:solidFill>
                  <a:schemeClr val="tx1"/>
                </a:solidFill>
              </a:rPr>
              <a:t>Supervisar la distribución de los materiales de difusión</a:t>
            </a:r>
          </a:p>
          <a:p>
            <a:pPr marL="342900" indent="-342900">
              <a:buAutoNum type="arabicPeriod"/>
            </a:pPr>
            <a:r>
              <a:rPr lang="es-MX" sz="1600" b="1" dirty="0">
                <a:ln w="10160">
                  <a:solidFill>
                    <a:schemeClr val="accent5"/>
                  </a:solidFill>
                  <a:prstDash val="solid"/>
                </a:ln>
                <a:solidFill>
                  <a:schemeClr val="tx1"/>
                </a:solidFill>
              </a:rPr>
              <a:t>Supervisar los gastos</a:t>
            </a:r>
          </a:p>
          <a:p>
            <a:pPr marL="342900" indent="-342900">
              <a:buAutoNum type="arabicPeriod"/>
            </a:pPr>
            <a:r>
              <a:rPr lang="es-MX" sz="1600" b="1" dirty="0">
                <a:ln w="10160">
                  <a:solidFill>
                    <a:schemeClr val="accent5"/>
                  </a:solidFill>
                  <a:prstDash val="solid"/>
                </a:ln>
                <a:solidFill>
                  <a:schemeClr val="tx1"/>
                </a:solidFill>
              </a:rPr>
              <a:t>Supervisar los gastos del cierre del ejercicio</a:t>
            </a:r>
          </a:p>
          <a:p>
            <a:pPr marL="342900" indent="-342900">
              <a:buAutoNum type="arabicPeriod"/>
            </a:pPr>
            <a:r>
              <a:rPr lang="es-MX" sz="1600" b="1" dirty="0">
                <a:ln w="10160">
                  <a:solidFill>
                    <a:schemeClr val="accent5"/>
                  </a:solidFill>
                  <a:prstDash val="solid"/>
                </a:ln>
                <a:solidFill>
                  <a:schemeClr val="tx1"/>
                </a:solidFill>
              </a:rPr>
              <a:t>Elaborar reporte final de quejas y denuncias</a:t>
            </a:r>
          </a:p>
          <a:p>
            <a:pPr marL="342900" indent="-342900">
              <a:buAutoNum type="arabicPeriod"/>
            </a:pPr>
            <a:r>
              <a:rPr lang="es-MX" sz="1600" b="1" dirty="0">
                <a:ln w="10160">
                  <a:solidFill>
                    <a:schemeClr val="accent5"/>
                  </a:solidFill>
                  <a:prstDash val="solid"/>
                </a:ln>
                <a:solidFill>
                  <a:schemeClr val="tx1"/>
                </a:solidFill>
              </a:rPr>
              <a:t>Realizar el informe final del Comité de Contraloría Social</a:t>
            </a:r>
          </a:p>
          <a:p>
            <a:pPr algn="ctr"/>
            <a:endParaRPr lang="es-MX"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76032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0" name="Subtítulo 2"/>
          <p:cNvSpPr txBox="1">
            <a:spLocks/>
          </p:cNvSpPr>
          <p:nvPr/>
        </p:nvSpPr>
        <p:spPr>
          <a:xfrm>
            <a:off x="806100" y="1293534"/>
            <a:ext cx="10620849" cy="77589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80000"/>
              </a:lnSpc>
              <a:buNone/>
            </a:pP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Objetivos: </a:t>
            </a:r>
            <a:endPar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marL="0" indent="0" algn="ctr">
              <a:lnSpc>
                <a:spcPct val="80000"/>
              </a:lnSpc>
              <a:buNone/>
            </a:pPr>
            <a:endPar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a:lnSpc>
                <a:spcPct val="80000"/>
              </a:lnSpc>
              <a:buFont typeface="Wingdings" panose="05000000000000000000" pitchFamily="2" charset="2"/>
              <a:buChar char="ü"/>
            </a:pPr>
            <a:endPar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algn="just">
              <a:lnSpc>
                <a:spcPct val="80000"/>
              </a:lnSpc>
              <a:buFont typeface="Wingdings" panose="05000000000000000000" pitchFamily="2" charset="2"/>
              <a:buChar char="ü"/>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Conocer la normatividad de la Contraloría Social.</a:t>
            </a:r>
          </a:p>
          <a:p>
            <a:pPr algn="just">
              <a:lnSpc>
                <a:spcPct val="80000"/>
              </a:lnSpc>
              <a:buFont typeface="Wingdings" panose="05000000000000000000" pitchFamily="2" charset="2"/>
              <a:buChar char="ü"/>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Dar a conocer el seguimiento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de Actividades de Contraloría Social y los documentos a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utilizar.</a:t>
            </a:r>
          </a:p>
          <a:p>
            <a:pPr algn="just">
              <a:lnSpc>
                <a:spcPct val="80000"/>
              </a:lnSpc>
              <a:buFont typeface="Wingdings" panose="05000000000000000000" pitchFamily="2" charset="2"/>
              <a:buChar char="ü"/>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Proporcionar información para requisitar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de manera correcta los formatos de Contraloría Social 2020.</a:t>
            </a:r>
          </a:p>
        </p:txBody>
      </p:sp>
    </p:spTree>
    <p:extLst>
      <p:ext uri="{BB962C8B-B14F-4D97-AF65-F5344CB8AC3E}">
        <p14:creationId xmlns:p14="http://schemas.microsoft.com/office/powerpoint/2010/main" val="3574300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 name="Rectángulo 19"/>
          <p:cNvSpPr/>
          <p:nvPr/>
        </p:nvSpPr>
        <p:spPr>
          <a:xfrm>
            <a:off x="8440683" y="3705129"/>
            <a:ext cx="2838372" cy="251381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ln w="0"/>
              <a:solidFill>
                <a:schemeClr val="tx1"/>
              </a:solidFill>
              <a:effectLst>
                <a:outerShdw blurRad="38100" dist="19050" dir="2700000" algn="tl" rotWithShape="0">
                  <a:schemeClr val="dk1">
                    <a:alpha val="40000"/>
                  </a:schemeClr>
                </a:outerShdw>
              </a:effectLst>
            </a:endParaRPr>
          </a:p>
        </p:txBody>
      </p:sp>
      <p:sp>
        <p:nvSpPr>
          <p:cNvPr id="19" name="Rectángulo 18"/>
          <p:cNvSpPr/>
          <p:nvPr/>
        </p:nvSpPr>
        <p:spPr>
          <a:xfrm>
            <a:off x="685800" y="667420"/>
            <a:ext cx="1883615" cy="242469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ln w="0"/>
              <a:solidFill>
                <a:schemeClr val="tx1"/>
              </a:solidFill>
              <a:effectLst>
                <a:outerShdw blurRad="38100" dist="19050" dir="2700000" algn="tl" rotWithShape="0">
                  <a:schemeClr val="dk1">
                    <a:alpha val="40000"/>
                  </a:schemeClr>
                </a:outerShdw>
              </a:effectLst>
            </a:endParaRPr>
          </a:p>
        </p:txBody>
      </p:sp>
      <p:sp>
        <p:nvSpPr>
          <p:cNvPr id="18" name="Rectángulo 17"/>
          <p:cNvSpPr/>
          <p:nvPr/>
        </p:nvSpPr>
        <p:spPr>
          <a:xfrm>
            <a:off x="7921613" y="1156168"/>
            <a:ext cx="3673162" cy="227146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ln w="0"/>
              <a:solidFill>
                <a:schemeClr val="tx1"/>
              </a:solidFill>
              <a:effectLst>
                <a:outerShdw blurRad="38100" dist="19050" dir="2700000" algn="tl" rotWithShape="0">
                  <a:schemeClr val="dk1">
                    <a:alpha val="40000"/>
                  </a:schemeClr>
                </a:outerShdw>
              </a:effectLst>
            </a:endParaRPr>
          </a:p>
        </p:txBody>
      </p:sp>
      <p:pic>
        <p:nvPicPr>
          <p:cNvPr id="9" name="Imagen 8"/>
          <p:cNvPicPr/>
          <p:nvPr/>
        </p:nvPicPr>
        <p:blipFill>
          <a:blip r:embed="rId2"/>
          <a:stretch>
            <a:fillRect/>
          </a:stretch>
        </p:blipFill>
        <p:spPr>
          <a:xfrm>
            <a:off x="10445675" y="480326"/>
            <a:ext cx="677731" cy="649227"/>
          </a:xfrm>
          <a:prstGeom prst="rect">
            <a:avLst/>
          </a:prstGeom>
        </p:spPr>
      </p:pic>
      <p:sp>
        <p:nvSpPr>
          <p:cNvPr id="15" name="Rectángulo 14"/>
          <p:cNvSpPr/>
          <p:nvPr/>
        </p:nvSpPr>
        <p:spPr>
          <a:xfrm>
            <a:off x="8037980" y="1276236"/>
            <a:ext cx="3571540" cy="2031325"/>
          </a:xfrm>
          <a:prstGeom prst="rect">
            <a:avLst/>
          </a:prstGeom>
        </p:spPr>
        <p:txBody>
          <a:bodyPr wrap="square">
            <a:spAutoFit/>
          </a:bodyPr>
          <a:lstStyle/>
          <a:p>
            <a:pPr algn="just"/>
            <a:r>
              <a:rPr lang="es-ES_tradnl" dirty="0">
                <a:ln w="0"/>
                <a:effectLst>
                  <a:outerShdw blurRad="38100" dist="19050" dir="2700000" algn="tl" rotWithShape="0">
                    <a:schemeClr val="dk1">
                      <a:alpha val="40000"/>
                    </a:schemeClr>
                  </a:outerShdw>
                </a:effectLst>
                <a:latin typeface="Century Gothic (Cuerpo)"/>
                <a:ea typeface="MS Mincho"/>
              </a:rPr>
              <a:t>Esta la segunda hoja, van a quedar asentados los acuerdos a los que llegaron, así como los compromisos para la siguiente </a:t>
            </a:r>
            <a:r>
              <a:rPr lang="es-ES_tradnl" dirty="0" smtClean="0">
                <a:ln w="0"/>
                <a:effectLst>
                  <a:outerShdw blurRad="38100" dist="19050" dir="2700000" algn="tl" rotWithShape="0">
                    <a:schemeClr val="dk1">
                      <a:alpha val="40000"/>
                    </a:schemeClr>
                  </a:outerShdw>
                </a:effectLst>
                <a:latin typeface="Century Gothic (Cuerpo)"/>
                <a:ea typeface="MS Mincho"/>
              </a:rPr>
              <a:t>reunión (el compromiso se vincula con el objetivo de la siguiente reunión).</a:t>
            </a:r>
            <a:endParaRPr lang="es-ES_tradnl" dirty="0">
              <a:ln w="0"/>
              <a:effectLst>
                <a:outerShdw blurRad="38100" dist="19050" dir="2700000" algn="tl" rotWithShape="0">
                  <a:schemeClr val="dk1">
                    <a:alpha val="40000"/>
                  </a:schemeClr>
                </a:outerShdw>
              </a:effectLst>
              <a:latin typeface="Century Gothic (Cuerpo)"/>
              <a:ea typeface="MS Mincho"/>
            </a:endParaRPr>
          </a:p>
        </p:txBody>
      </p:sp>
      <p:sp>
        <p:nvSpPr>
          <p:cNvPr id="16" name="Rectángulo 15"/>
          <p:cNvSpPr/>
          <p:nvPr/>
        </p:nvSpPr>
        <p:spPr>
          <a:xfrm>
            <a:off x="685800" y="676071"/>
            <a:ext cx="1883615" cy="2308324"/>
          </a:xfrm>
          <a:prstGeom prst="rect">
            <a:avLst/>
          </a:prstGeom>
        </p:spPr>
        <p:txBody>
          <a:bodyPr wrap="square">
            <a:spAutoFit/>
          </a:bodyPr>
          <a:lstStyle/>
          <a:p>
            <a:pPr algn="just"/>
            <a:r>
              <a:rPr lang="es-ES_tradnl" dirty="0">
                <a:ln w="0"/>
                <a:effectLst>
                  <a:outerShdw blurRad="38100" dist="19050" dir="2700000" algn="tl" rotWithShape="0">
                    <a:schemeClr val="dk1">
                      <a:alpha val="40000"/>
                    </a:schemeClr>
                  </a:outerShdw>
                </a:effectLst>
                <a:latin typeface="Century Gothic (Cuerpo)"/>
                <a:ea typeface="MS Mincho"/>
              </a:rPr>
              <a:t>Se registrarán los tipos de asistentes a la reunión, en caso de que haya más asistentes </a:t>
            </a:r>
            <a:r>
              <a:rPr lang="es-ES_tradnl" dirty="0" smtClean="0">
                <a:ln w="0"/>
                <a:effectLst>
                  <a:outerShdw blurRad="38100" dist="19050" dir="2700000" algn="tl" rotWithShape="0">
                    <a:schemeClr val="dk1">
                      <a:alpha val="40000"/>
                    </a:schemeClr>
                  </a:outerShdw>
                </a:effectLst>
                <a:latin typeface="Century Gothic (Cuerpo)"/>
                <a:ea typeface="MS Mincho"/>
              </a:rPr>
              <a:t>insertar más renglones.</a:t>
            </a:r>
            <a:endParaRPr lang="es-ES_tradnl" dirty="0">
              <a:ln w="0"/>
              <a:effectLst>
                <a:outerShdw blurRad="38100" dist="19050" dir="2700000" algn="tl" rotWithShape="0">
                  <a:schemeClr val="dk1">
                    <a:alpha val="40000"/>
                  </a:schemeClr>
                </a:outerShdw>
              </a:effectLst>
              <a:latin typeface="Century Gothic (Cuerpo)"/>
              <a:ea typeface="MS Mincho"/>
            </a:endParaRPr>
          </a:p>
        </p:txBody>
      </p:sp>
      <p:sp>
        <p:nvSpPr>
          <p:cNvPr id="2" name="Rectángulo 1"/>
          <p:cNvSpPr/>
          <p:nvPr/>
        </p:nvSpPr>
        <p:spPr>
          <a:xfrm>
            <a:off x="8638177" y="3946374"/>
            <a:ext cx="2443384" cy="2031325"/>
          </a:xfrm>
          <a:prstGeom prst="rect">
            <a:avLst/>
          </a:prstGeom>
        </p:spPr>
        <p:txBody>
          <a:bodyPr wrap="square">
            <a:spAutoFit/>
          </a:bodyPr>
          <a:lstStyle/>
          <a:p>
            <a:pPr algn="just">
              <a:spcAft>
                <a:spcPts val="0"/>
              </a:spcAft>
            </a:pPr>
            <a:r>
              <a:rPr lang="es-MX" dirty="0">
                <a:effectLst>
                  <a:outerShdw blurRad="38100" dist="38100" dir="2700000" algn="tl">
                    <a:srgbClr val="000000">
                      <a:alpha val="43137"/>
                    </a:srgbClr>
                  </a:outerShdw>
                </a:effectLst>
                <a:latin typeface="Century Gothic (Cuerpo)"/>
                <a:ea typeface="Times New Roman" panose="02020603050405020304" pitchFamily="18" charset="0"/>
              </a:rPr>
              <a:t>En el caso de que la reunión sea de supervisión del </a:t>
            </a:r>
            <a:r>
              <a:rPr lang="es-MX" dirty="0" smtClean="0">
                <a:effectLst>
                  <a:outerShdw blurRad="38100" dist="38100" dir="2700000" algn="tl">
                    <a:srgbClr val="000000">
                      <a:alpha val="43137"/>
                    </a:srgbClr>
                  </a:outerShdw>
                </a:effectLst>
                <a:latin typeface="Century Gothic (Cuerpo)"/>
                <a:ea typeface="Times New Roman" panose="02020603050405020304" pitchFamily="18" charset="0"/>
              </a:rPr>
              <a:t>gasto</a:t>
            </a:r>
            <a:r>
              <a:rPr lang="es-MX" dirty="0">
                <a:effectLst>
                  <a:outerShdw blurRad="38100" dist="38100" dir="2700000" algn="tl">
                    <a:srgbClr val="000000">
                      <a:alpha val="43137"/>
                    </a:srgbClr>
                  </a:outerShdw>
                </a:effectLst>
                <a:latin typeface="Century Gothic (Cuerpo)"/>
                <a:ea typeface="Times New Roman" panose="02020603050405020304" pitchFamily="18" charset="0"/>
              </a:rPr>
              <a:t>, favor de poner el monto gastado </a:t>
            </a:r>
            <a:r>
              <a:rPr lang="es-MX" dirty="0" smtClean="0">
                <a:effectLst>
                  <a:outerShdw blurRad="38100" dist="38100" dir="2700000" algn="tl">
                    <a:srgbClr val="000000">
                      <a:alpha val="43137"/>
                    </a:srgbClr>
                  </a:outerShdw>
                </a:effectLst>
                <a:latin typeface="Century Gothic (Cuerpo)"/>
                <a:ea typeface="Times New Roman" panose="02020603050405020304" pitchFamily="18" charset="0"/>
              </a:rPr>
              <a:t>del </a:t>
            </a:r>
            <a:r>
              <a:rPr lang="es-MX" dirty="0">
                <a:effectLst>
                  <a:outerShdw blurRad="38100" dist="38100" dir="2700000" algn="tl">
                    <a:srgbClr val="000000">
                      <a:alpha val="43137"/>
                    </a:srgbClr>
                  </a:outerShdw>
                </a:effectLst>
                <a:latin typeface="Century Gothic (Cuerpo)"/>
                <a:ea typeface="Times New Roman" panose="02020603050405020304" pitchFamily="18" charset="0"/>
              </a:rPr>
              <a:t>total autorizado y el % de </a:t>
            </a:r>
            <a:r>
              <a:rPr lang="es-MX" dirty="0" smtClean="0">
                <a:effectLst>
                  <a:outerShdw blurRad="38100" dist="38100" dir="2700000" algn="tl">
                    <a:srgbClr val="000000">
                      <a:alpha val="43137"/>
                    </a:srgbClr>
                  </a:outerShdw>
                </a:effectLst>
                <a:latin typeface="Century Gothic (Cuerpo)"/>
                <a:ea typeface="Times New Roman" panose="02020603050405020304" pitchFamily="18" charset="0"/>
              </a:rPr>
              <a:t>avance.</a:t>
            </a:r>
            <a:endParaRPr lang="es-MX" sz="1400" dirty="0">
              <a:effectLst>
                <a:outerShdw blurRad="38100" dist="38100" dir="2700000" algn="tl">
                  <a:srgbClr val="000000">
                    <a:alpha val="43137"/>
                  </a:srgbClr>
                </a:outerShdw>
              </a:effectLst>
              <a:latin typeface="Century Gothic (Cuerpo)"/>
              <a:ea typeface="Times New Roman" panose="02020603050405020304" pitchFamily="18" charset="0"/>
            </a:endParaRPr>
          </a:p>
        </p:txBody>
      </p:sp>
      <p:cxnSp>
        <p:nvCxnSpPr>
          <p:cNvPr id="10" name="Conector recto de flecha 9"/>
          <p:cNvCxnSpPr/>
          <p:nvPr/>
        </p:nvCxnSpPr>
        <p:spPr>
          <a:xfrm flipV="1">
            <a:off x="2708265" y="1816768"/>
            <a:ext cx="368017" cy="134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Conector recto de flecha 20"/>
          <p:cNvCxnSpPr/>
          <p:nvPr/>
        </p:nvCxnSpPr>
        <p:spPr>
          <a:xfrm flipH="1" flipV="1">
            <a:off x="7333423" y="3872551"/>
            <a:ext cx="985990" cy="3024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Conector recto de flecha 25"/>
          <p:cNvCxnSpPr/>
          <p:nvPr/>
        </p:nvCxnSpPr>
        <p:spPr>
          <a:xfrm flipH="1" flipV="1">
            <a:off x="7333423" y="1225048"/>
            <a:ext cx="466548" cy="2307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Rectángulo 2"/>
          <p:cNvSpPr/>
          <p:nvPr/>
        </p:nvSpPr>
        <p:spPr>
          <a:xfrm>
            <a:off x="624919" y="5401125"/>
            <a:ext cx="7175052" cy="8893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ES" sz="1500" b="1" dirty="0" smtClean="0"/>
              <a:t>Notas</a:t>
            </a:r>
            <a:r>
              <a:rPr lang="es-ES" sz="1500" b="1" i="1" dirty="0" smtClean="0"/>
              <a:t>:</a:t>
            </a:r>
            <a:r>
              <a:rPr lang="es-ES" sz="1500" b="1" dirty="0" smtClean="0"/>
              <a:t> Cada minuta debe ir acompañada del anexo 3 </a:t>
            </a:r>
            <a:r>
              <a:rPr lang="es-ES" sz="1500" b="1" dirty="0"/>
              <a:t>Lista de asistencia</a:t>
            </a:r>
            <a:r>
              <a:rPr lang="es-ES" sz="1500" b="1" dirty="0" smtClean="0"/>
              <a:t>. Ambos documentos conservan la nomenclatura del anexo 2 y su objetivo: </a:t>
            </a:r>
            <a:r>
              <a:rPr lang="es-MX" sz="1500"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A2 – 1 – UTA   (Significa: Anexo 2 del objetivo 1 de la Universidad Tecnológica de Aguascalientes) </a:t>
            </a:r>
            <a:endParaRPr lang="es-MX" sz="1500" dirty="0"/>
          </a:p>
        </p:txBody>
      </p:sp>
      <p:pic>
        <p:nvPicPr>
          <p:cNvPr id="23" name="Imagen 22"/>
          <p:cNvPicPr/>
          <p:nvPr/>
        </p:nvPicPr>
        <p:blipFill rotWithShape="1">
          <a:blip r:embed="rId3"/>
          <a:srcRect l="30759" t="3530" r="30434" b="9940"/>
          <a:stretch/>
        </p:blipFill>
        <p:spPr bwMode="auto">
          <a:xfrm>
            <a:off x="3136333" y="667420"/>
            <a:ext cx="4060762" cy="45290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5672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904491" y="804939"/>
            <a:ext cx="9651449" cy="470963"/>
          </a:xfrm>
          <a:prstGeom prst="rect">
            <a:avLst/>
          </a:prstGeom>
        </p:spPr>
        <p:txBody>
          <a:bodyPr wrap="square">
            <a:spAutoFit/>
          </a:bodyPr>
          <a:lstStyle/>
          <a:p>
            <a:pPr>
              <a:lnSpc>
                <a:spcPct val="107000"/>
              </a:lnSpc>
              <a:spcAft>
                <a:spcPts val="800"/>
              </a:spcAft>
            </a:pP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Anexo </a:t>
            </a: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1. </a:t>
            </a: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Ejemplo de llenado con el objetivo 1 de CS</a:t>
            </a:r>
          </a:p>
        </p:txBody>
      </p:sp>
      <p:pic>
        <p:nvPicPr>
          <p:cNvPr id="5" name="Imagen 4"/>
          <p:cNvPicPr/>
          <p:nvPr/>
        </p:nvPicPr>
        <p:blipFill rotWithShape="1">
          <a:blip r:embed="rId3"/>
          <a:srcRect l="21215" t="4830" r="21418" b="12457"/>
          <a:stretch/>
        </p:blipFill>
        <p:spPr bwMode="auto">
          <a:xfrm>
            <a:off x="1799771" y="1600515"/>
            <a:ext cx="7692571" cy="43503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8510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904491" y="804939"/>
            <a:ext cx="9651449" cy="470963"/>
          </a:xfrm>
          <a:prstGeom prst="rect">
            <a:avLst/>
          </a:prstGeom>
        </p:spPr>
        <p:txBody>
          <a:bodyPr wrap="square">
            <a:spAutoFit/>
          </a:bodyPr>
          <a:lstStyle/>
          <a:p>
            <a:pPr>
              <a:lnSpc>
                <a:spcPct val="107000"/>
              </a:lnSpc>
              <a:spcAft>
                <a:spcPts val="800"/>
              </a:spcAft>
            </a:pP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Anexo </a:t>
            </a: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1. </a:t>
            </a: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Ejemplo de llenado con el objetivo 1 de CS</a:t>
            </a:r>
          </a:p>
        </p:txBody>
      </p:sp>
      <p:pic>
        <p:nvPicPr>
          <p:cNvPr id="6" name="Imagen 5"/>
          <p:cNvPicPr/>
          <p:nvPr/>
        </p:nvPicPr>
        <p:blipFill rotWithShape="1">
          <a:blip r:embed="rId3"/>
          <a:srcRect l="23363" t="2188" r="18380" b="10844"/>
          <a:stretch/>
        </p:blipFill>
        <p:spPr bwMode="auto">
          <a:xfrm>
            <a:off x="2091607" y="1275902"/>
            <a:ext cx="6840000" cy="432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18434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904491" y="804939"/>
            <a:ext cx="9651449" cy="470963"/>
          </a:xfrm>
          <a:prstGeom prst="rect">
            <a:avLst/>
          </a:prstGeom>
        </p:spPr>
        <p:txBody>
          <a:bodyPr wrap="square">
            <a:spAutoFit/>
          </a:bodyPr>
          <a:lstStyle/>
          <a:p>
            <a:pPr>
              <a:lnSpc>
                <a:spcPct val="107000"/>
              </a:lnSpc>
              <a:spcAft>
                <a:spcPts val="800"/>
              </a:spcAft>
            </a:pP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Anexo </a:t>
            </a: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1. </a:t>
            </a: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Ejemplo de llenado con el objetivo 1 de CS</a:t>
            </a:r>
          </a:p>
        </p:txBody>
      </p:sp>
      <p:pic>
        <p:nvPicPr>
          <p:cNvPr id="5" name="Imagen 4"/>
          <p:cNvPicPr/>
          <p:nvPr/>
        </p:nvPicPr>
        <p:blipFill rotWithShape="1">
          <a:blip r:embed="rId3"/>
          <a:srcRect l="22447" t="16403" r="19298" b="29713"/>
          <a:stretch/>
        </p:blipFill>
        <p:spPr bwMode="auto">
          <a:xfrm>
            <a:off x="2079892" y="1412308"/>
            <a:ext cx="6840000" cy="432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46845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904491" y="804939"/>
            <a:ext cx="9651449" cy="470963"/>
          </a:xfrm>
          <a:prstGeom prst="rect">
            <a:avLst/>
          </a:prstGeom>
        </p:spPr>
        <p:txBody>
          <a:bodyPr wrap="square">
            <a:spAutoFit/>
          </a:bodyPr>
          <a:lstStyle/>
          <a:p>
            <a:pPr>
              <a:lnSpc>
                <a:spcPct val="107000"/>
              </a:lnSpc>
              <a:spcAft>
                <a:spcPts val="800"/>
              </a:spcAft>
            </a:pP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Anexo </a:t>
            </a: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1. </a:t>
            </a: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Ejemplo de llenado con el objetivo 1 de CS</a:t>
            </a:r>
          </a:p>
        </p:txBody>
      </p:sp>
      <p:pic>
        <p:nvPicPr>
          <p:cNvPr id="5" name="Imagen 4"/>
          <p:cNvPicPr/>
          <p:nvPr/>
        </p:nvPicPr>
        <p:blipFill rotWithShape="1">
          <a:blip r:embed="rId3"/>
          <a:srcRect l="22596" t="4100" r="19453" b="34377"/>
          <a:stretch/>
        </p:blipFill>
        <p:spPr bwMode="auto">
          <a:xfrm>
            <a:off x="2063766" y="1424004"/>
            <a:ext cx="6840000" cy="432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86756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904491" y="804939"/>
            <a:ext cx="9651449" cy="470963"/>
          </a:xfrm>
          <a:prstGeom prst="rect">
            <a:avLst/>
          </a:prstGeom>
        </p:spPr>
        <p:txBody>
          <a:bodyPr wrap="square">
            <a:spAutoFit/>
          </a:bodyPr>
          <a:lstStyle/>
          <a:p>
            <a:pPr>
              <a:lnSpc>
                <a:spcPct val="107000"/>
              </a:lnSpc>
              <a:spcAft>
                <a:spcPts val="800"/>
              </a:spcAft>
            </a:pP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Anexo </a:t>
            </a: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1. </a:t>
            </a: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Ejemplo de llenado con el objetivo 1 de CS</a:t>
            </a:r>
          </a:p>
        </p:txBody>
      </p:sp>
      <p:pic>
        <p:nvPicPr>
          <p:cNvPr id="6" name="Imagen 5"/>
          <p:cNvPicPr/>
          <p:nvPr/>
        </p:nvPicPr>
        <p:blipFill rotWithShape="1">
          <a:blip r:embed="rId3"/>
          <a:srcRect l="24440" t="7109" r="21300" b="39570"/>
          <a:stretch/>
        </p:blipFill>
        <p:spPr bwMode="auto">
          <a:xfrm>
            <a:off x="1963052" y="1384785"/>
            <a:ext cx="6840000" cy="432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7136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4" name="Marcador de contenido 2"/>
          <p:cNvSpPr txBox="1">
            <a:spLocks/>
          </p:cNvSpPr>
          <p:nvPr/>
        </p:nvSpPr>
        <p:spPr>
          <a:xfrm>
            <a:off x="613221" y="1233975"/>
            <a:ext cx="3048689" cy="64295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just"/>
            <a:r>
              <a:rPr lang="es-MX"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Se debe incluir en  cada minuta de reunión </a:t>
            </a:r>
            <a:endParaRPr lang="es-MX"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just"/>
            <a:endParaRPr lang="es-MX"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5" name="Imagen 14"/>
          <p:cNvPicPr/>
          <p:nvPr/>
        </p:nvPicPr>
        <p:blipFill rotWithShape="1">
          <a:blip r:embed="rId3"/>
          <a:srcRect l="30750" t="8202" r="32367" b="9507"/>
          <a:stretch/>
        </p:blipFill>
        <p:spPr bwMode="auto">
          <a:xfrm>
            <a:off x="3758137" y="512550"/>
            <a:ext cx="3869884" cy="4733218"/>
          </a:xfrm>
          <a:prstGeom prst="rect">
            <a:avLst/>
          </a:prstGeom>
          <a:ln>
            <a:noFill/>
          </a:ln>
          <a:extLst>
            <a:ext uri="{53640926-AAD7-44D8-BBD7-CCE9431645EC}">
              <a14:shadowObscured xmlns:a14="http://schemas.microsoft.com/office/drawing/2010/main"/>
            </a:ext>
          </a:extLst>
        </p:spPr>
      </p:pic>
      <p:cxnSp>
        <p:nvCxnSpPr>
          <p:cNvPr id="17" name="Conector recto de flecha 16"/>
          <p:cNvCxnSpPr/>
          <p:nvPr/>
        </p:nvCxnSpPr>
        <p:spPr>
          <a:xfrm flipH="1" flipV="1">
            <a:off x="7724248" y="1677420"/>
            <a:ext cx="998622" cy="2476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Marcador de contenido 2"/>
          <p:cNvSpPr txBox="1">
            <a:spLocks/>
          </p:cNvSpPr>
          <p:nvPr/>
        </p:nvSpPr>
        <p:spPr>
          <a:xfrm>
            <a:off x="8379995" y="1925053"/>
            <a:ext cx="3048689" cy="64295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just"/>
            <a:r>
              <a:rPr lang="es-MX"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Debe vincularse con el objetivo de la reunión,</a:t>
            </a:r>
            <a:endParaRPr lang="es-MX"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just"/>
            <a:endParaRPr lang="es-MX"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1" name="Rectángulo 20"/>
          <p:cNvSpPr/>
          <p:nvPr/>
        </p:nvSpPr>
        <p:spPr>
          <a:xfrm>
            <a:off x="624919" y="5401125"/>
            <a:ext cx="7400144" cy="9034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ES" sz="1500" b="1" dirty="0" smtClean="0"/>
              <a:t>Notas</a:t>
            </a:r>
            <a:r>
              <a:rPr lang="es-ES" sz="1500" b="1" i="1" dirty="0" smtClean="0"/>
              <a:t>:</a:t>
            </a:r>
            <a:r>
              <a:rPr lang="es-ES" sz="1500" b="1" dirty="0" smtClean="0"/>
              <a:t> Cada minuta debe ir acompañada del anexo 3 </a:t>
            </a:r>
            <a:r>
              <a:rPr lang="es-ES" sz="1500" b="1" dirty="0"/>
              <a:t>Lista de asistencia</a:t>
            </a:r>
            <a:r>
              <a:rPr lang="es-ES" sz="1500" b="1" dirty="0" smtClean="0"/>
              <a:t>. Ambos documentos conservan la nomenclatura del anexo 2 y su objetivo:  </a:t>
            </a:r>
            <a:r>
              <a:rPr lang="es-MX" sz="1500" b="1" dirty="0" smtClean="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A2 </a:t>
            </a:r>
            <a:r>
              <a:rPr lang="es-MX" sz="1500"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1 – UTA   (Significa: Anexo 2 del objetivo 1 de la Universidad Tecnológica de Aguascalientes) </a:t>
            </a:r>
            <a:endParaRPr lang="es-MX" sz="1500" dirty="0"/>
          </a:p>
        </p:txBody>
      </p:sp>
      <p:sp>
        <p:nvSpPr>
          <p:cNvPr id="22" name="Rectángulo 21"/>
          <p:cNvSpPr/>
          <p:nvPr/>
        </p:nvSpPr>
        <p:spPr>
          <a:xfrm>
            <a:off x="554355" y="497435"/>
            <a:ext cx="1434009"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s-ES_tradnl"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A3 Lista de Asistencia</a:t>
            </a:r>
            <a:endParaRPr lang="es-ES_tradnl"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23" name="Rectángulo 22"/>
          <p:cNvSpPr/>
          <p:nvPr/>
        </p:nvSpPr>
        <p:spPr>
          <a:xfrm>
            <a:off x="2200915" y="531901"/>
            <a:ext cx="1344671"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s-ES_tradnl" sz="24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PASO</a:t>
            </a:r>
            <a:r>
              <a:rPr lang="es-ES_tradnl" sz="20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 </a:t>
            </a:r>
            <a:r>
              <a:rPr lang="es-ES_tradnl" sz="2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3</a:t>
            </a:r>
            <a:endParaRPr lang="es-ES_tradnl" sz="28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Tree>
    <p:extLst>
      <p:ext uri="{BB962C8B-B14F-4D97-AF65-F5344CB8AC3E}">
        <p14:creationId xmlns:p14="http://schemas.microsoft.com/office/powerpoint/2010/main" val="3250531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1" name="Rectángulo 10"/>
          <p:cNvSpPr/>
          <p:nvPr/>
        </p:nvSpPr>
        <p:spPr>
          <a:xfrm>
            <a:off x="673380" y="1323474"/>
            <a:ext cx="10732557" cy="77002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MX" b="1" dirty="0"/>
              <a:t>Una vez realizada la difusión de Contraloría Social y se </a:t>
            </a:r>
            <a:r>
              <a:rPr lang="es-MX" b="1" dirty="0" smtClean="0"/>
              <a:t>haya conformado el </a:t>
            </a:r>
            <a:r>
              <a:rPr lang="es-MX" b="1" dirty="0"/>
              <a:t>Comité (minuta 1 anexo </a:t>
            </a:r>
            <a:r>
              <a:rPr lang="es-MX" b="1" dirty="0" smtClean="0"/>
              <a:t>2, </a:t>
            </a:r>
            <a:r>
              <a:rPr lang="es-MX" b="1" dirty="0"/>
              <a:t>objetivo 1) </a:t>
            </a:r>
            <a:r>
              <a:rPr lang="es-MX" b="1" dirty="0" smtClean="0"/>
              <a:t>por </a:t>
            </a:r>
            <a:r>
              <a:rPr lang="es-MX" b="1" dirty="0"/>
              <a:t>mayoría de votos, el Responsable de Contraloría Social procede al llenado del anexo A4 que corresponde al Acta de Registro del </a:t>
            </a:r>
            <a:r>
              <a:rPr lang="es-MX" b="1" dirty="0" smtClean="0"/>
              <a:t>Comité.</a:t>
            </a:r>
          </a:p>
        </p:txBody>
      </p:sp>
      <p:sp>
        <p:nvSpPr>
          <p:cNvPr id="12" name="Rectángulo 11"/>
          <p:cNvSpPr/>
          <p:nvPr/>
        </p:nvSpPr>
        <p:spPr>
          <a:xfrm>
            <a:off x="2410313" y="499677"/>
            <a:ext cx="1344671"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s-ES_tradnl" sz="24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PASO</a:t>
            </a:r>
            <a:r>
              <a:rPr lang="es-ES_tradnl" sz="20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 </a:t>
            </a:r>
            <a:r>
              <a:rPr lang="es-ES_tradnl" sz="2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4</a:t>
            </a:r>
            <a:endParaRPr lang="es-ES_tradnl" sz="28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14" name="Rectángulo 13"/>
          <p:cNvSpPr/>
          <p:nvPr/>
        </p:nvSpPr>
        <p:spPr>
          <a:xfrm>
            <a:off x="554355" y="497435"/>
            <a:ext cx="1434009"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s-ES_tradnl"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A4 Acta de registro</a:t>
            </a:r>
            <a:endParaRPr lang="es-ES_tradnl"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pic>
        <p:nvPicPr>
          <p:cNvPr id="15" name="Imagen 14"/>
          <p:cNvPicPr/>
          <p:nvPr/>
        </p:nvPicPr>
        <p:blipFill rotWithShape="1">
          <a:blip r:embed="rId3"/>
          <a:srcRect l="30281" t="6017" r="30831" b="7279"/>
          <a:stretch/>
        </p:blipFill>
        <p:spPr bwMode="auto">
          <a:xfrm>
            <a:off x="1167313" y="2273202"/>
            <a:ext cx="3645319" cy="4007281"/>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4"/>
          <a:srcRect l="30127" t="3555" r="31751" b="12207"/>
          <a:stretch/>
        </p:blipFill>
        <p:spPr bwMode="auto">
          <a:xfrm>
            <a:off x="6747493" y="2287415"/>
            <a:ext cx="3599665" cy="39930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87614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1" name="Rectángulo 10"/>
          <p:cNvSpPr/>
          <p:nvPr/>
        </p:nvSpPr>
        <p:spPr>
          <a:xfrm>
            <a:off x="8202367" y="1325819"/>
            <a:ext cx="3337936" cy="390876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endParaRPr lang="es-ES" b="1" dirty="0">
              <a:ln w="0"/>
              <a:solidFill>
                <a:schemeClr val="tx1"/>
              </a:solidFill>
              <a:latin typeface="Calibri" panose="020F0502020204030204" pitchFamily="34" charset="0"/>
              <a:ea typeface="Times New Roman" panose="02020603050405020304" pitchFamily="18" charset="0"/>
            </a:endParaRPr>
          </a:p>
          <a:p>
            <a:pPr algn="just">
              <a:spcAft>
                <a:spcPts val="0"/>
              </a:spcAft>
            </a:pPr>
            <a:r>
              <a:rPr lang="es-ES" b="1" dirty="0">
                <a:ln w="0"/>
                <a:solidFill>
                  <a:schemeClr val="tx1"/>
                </a:solidFill>
                <a:latin typeface="Century Gothic (Cuerpo)"/>
                <a:ea typeface="Times New Roman" panose="02020603050405020304" pitchFamily="18" charset="0"/>
              </a:rPr>
              <a:t>Los beneficiarios eligen por mayoría de votos a los integrantes de este Comité de Contraloría Social.</a:t>
            </a:r>
          </a:p>
          <a:p>
            <a:pPr marL="285750" indent="-285750" algn="just">
              <a:spcAft>
                <a:spcPts val="0"/>
              </a:spcAft>
              <a:buFont typeface="Wingdings" panose="05000000000000000000" pitchFamily="2" charset="2"/>
              <a:buChar char="Ø"/>
            </a:pPr>
            <a:endParaRPr lang="es-MX" sz="1400" b="1" dirty="0">
              <a:ln w="0"/>
              <a:solidFill>
                <a:schemeClr val="tx1"/>
              </a:solidFill>
              <a:latin typeface="Tahoma" panose="020B0604030504040204" pitchFamily="34" charset="0"/>
              <a:ea typeface="Times New Roman" panose="02020603050405020304" pitchFamily="18" charset="0"/>
            </a:endParaRPr>
          </a:p>
          <a:p>
            <a:pPr algn="just">
              <a:spcAft>
                <a:spcPts val="0"/>
              </a:spcAft>
            </a:pPr>
            <a:r>
              <a:rPr lang="es-ES" b="1" dirty="0">
                <a:ln w="0"/>
                <a:solidFill>
                  <a:schemeClr val="tx1"/>
                </a:solidFill>
                <a:latin typeface="Century Gothic (Cuerpo)"/>
                <a:ea typeface="Times New Roman" panose="02020603050405020304" pitchFamily="18" charset="0"/>
              </a:rPr>
              <a:t>Los integrantes del Comité de Contraloría Social asumen esta acta de registro como escrito libre para solicitar su registro, con fundamento en el artículo 70 de la Ley General de Desarrollo Social.</a:t>
            </a:r>
            <a:endParaRPr lang="es-MX" sz="1400" b="1" dirty="0">
              <a:ln w="0"/>
              <a:solidFill>
                <a:schemeClr val="tx1"/>
              </a:solidFill>
              <a:latin typeface="Century Gothic (Cuerpo)"/>
              <a:ea typeface="Times New Roman" panose="02020603050405020304" pitchFamily="18" charset="0"/>
            </a:endParaRPr>
          </a:p>
        </p:txBody>
      </p:sp>
      <p:sp>
        <p:nvSpPr>
          <p:cNvPr id="14" name="Llaves 13"/>
          <p:cNvSpPr/>
          <p:nvPr/>
        </p:nvSpPr>
        <p:spPr>
          <a:xfrm>
            <a:off x="2909604" y="497318"/>
            <a:ext cx="5292763" cy="5842764"/>
          </a:xfrm>
          <a:prstGeom prst="bracePair">
            <a:avLst/>
          </a:prstGeom>
          <a:ln>
            <a:solidFill>
              <a:schemeClr val="accent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sp>
        <p:nvSpPr>
          <p:cNvPr id="15" name="Rectángulo 14"/>
          <p:cNvSpPr/>
          <p:nvPr/>
        </p:nvSpPr>
        <p:spPr>
          <a:xfrm>
            <a:off x="909224" y="2574279"/>
            <a:ext cx="1969116"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S_tradnl" b="1" dirty="0">
                <a:solidFill>
                  <a:srgbClr val="000000"/>
                </a:solidFill>
                <a:latin typeface="Century Gothic (Cuerpo)"/>
                <a:ea typeface="MS Mincho"/>
              </a:rPr>
              <a:t>Capturar a más tardar dentro de los 15 días hábiles (21 días naturales) posteriores a la fecha de su constitución.</a:t>
            </a:r>
            <a:endParaRPr lang="es-MX" dirty="0">
              <a:latin typeface="Century Gothic (Cuerpo)"/>
            </a:endParaRPr>
          </a:p>
        </p:txBody>
      </p:sp>
      <p:pic>
        <p:nvPicPr>
          <p:cNvPr id="17" name="Imagen 16"/>
          <p:cNvPicPr/>
          <p:nvPr/>
        </p:nvPicPr>
        <p:blipFill rotWithShape="1">
          <a:blip r:embed="rId3"/>
          <a:srcRect l="30281" t="6017" r="30831" b="7279"/>
          <a:stretch/>
        </p:blipFill>
        <p:spPr bwMode="auto">
          <a:xfrm>
            <a:off x="3531577" y="679590"/>
            <a:ext cx="4209715" cy="52519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30294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1" name="Rectángulo 10"/>
          <p:cNvSpPr/>
          <p:nvPr/>
        </p:nvSpPr>
        <p:spPr>
          <a:xfrm>
            <a:off x="8156289" y="1675671"/>
            <a:ext cx="3100030" cy="31700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es-MX" sz="2000" b="1" dirty="0" smtClean="0">
                <a:ln w="0"/>
                <a:latin typeface="Calibri" panose="020F0502020204030204" pitchFamily="34" charset="0"/>
                <a:ea typeface="Times New Roman" panose="02020603050405020304" pitchFamily="18" charset="0"/>
              </a:rPr>
              <a:t>En la segunda </a:t>
            </a:r>
            <a:r>
              <a:rPr lang="es-MX" sz="2000" b="1" dirty="0">
                <a:ln w="0"/>
                <a:latin typeface="Calibri" panose="020F0502020204030204" pitchFamily="34" charset="0"/>
                <a:ea typeface="Times New Roman" panose="02020603050405020304" pitchFamily="18" charset="0"/>
              </a:rPr>
              <a:t>hoja del Acta de Registro del Comité </a:t>
            </a:r>
            <a:endParaRPr lang="es-MX" sz="2000" b="1" dirty="0" smtClean="0">
              <a:ln w="0"/>
              <a:latin typeface="Calibri" panose="020F0502020204030204" pitchFamily="34" charset="0"/>
              <a:ea typeface="Times New Roman" panose="02020603050405020304" pitchFamily="18" charset="0"/>
            </a:endParaRPr>
          </a:p>
          <a:p>
            <a:pPr algn="just">
              <a:spcAft>
                <a:spcPts val="0"/>
              </a:spcAft>
            </a:pPr>
            <a:r>
              <a:rPr lang="es-MX" sz="2000" b="1" dirty="0" smtClean="0">
                <a:ln w="0"/>
                <a:latin typeface="Calibri" panose="020F0502020204030204" pitchFamily="34" charset="0"/>
                <a:ea typeface="Times New Roman" panose="02020603050405020304" pitchFamily="18" charset="0"/>
              </a:rPr>
              <a:t>se </a:t>
            </a:r>
            <a:r>
              <a:rPr lang="es-MX" sz="2000" b="1" dirty="0">
                <a:ln w="0"/>
                <a:latin typeface="Calibri" panose="020F0502020204030204" pitchFamily="34" charset="0"/>
                <a:ea typeface="Times New Roman" panose="02020603050405020304" pitchFamily="18" charset="0"/>
              </a:rPr>
              <a:t>mencionan las funciones y compromisos </a:t>
            </a:r>
            <a:r>
              <a:rPr lang="es-MX" sz="2000" b="1" dirty="0" smtClean="0">
                <a:ln w="0"/>
                <a:latin typeface="Calibri" panose="020F0502020204030204" pitchFamily="34" charset="0"/>
                <a:ea typeface="Times New Roman" panose="02020603050405020304" pitchFamily="18" charset="0"/>
              </a:rPr>
              <a:t>a los que se compromete </a:t>
            </a:r>
            <a:r>
              <a:rPr lang="es-MX" sz="2000" b="1" dirty="0">
                <a:ln w="0"/>
                <a:latin typeface="Calibri" panose="020F0502020204030204" pitchFamily="34" charset="0"/>
                <a:ea typeface="Times New Roman" panose="02020603050405020304" pitchFamily="18" charset="0"/>
              </a:rPr>
              <a:t>el Comité de </a:t>
            </a:r>
            <a:r>
              <a:rPr lang="es-MX" sz="2000" b="1" dirty="0" smtClean="0">
                <a:ln w="0"/>
                <a:latin typeface="Calibri" panose="020F0502020204030204" pitchFamily="34" charset="0"/>
                <a:ea typeface="Times New Roman" panose="02020603050405020304" pitchFamily="18" charset="0"/>
              </a:rPr>
              <a:t>CS. </a:t>
            </a:r>
          </a:p>
          <a:p>
            <a:pPr algn="just">
              <a:spcAft>
                <a:spcPts val="0"/>
              </a:spcAft>
            </a:pPr>
            <a:r>
              <a:rPr lang="es-MX" sz="2000" b="1" dirty="0" smtClean="0">
                <a:ln w="0"/>
                <a:latin typeface="Calibri" panose="020F0502020204030204" pitchFamily="34" charset="0"/>
                <a:ea typeface="Times New Roman" panose="02020603050405020304" pitchFamily="18" charset="0"/>
              </a:rPr>
              <a:t>Deberán establecer los compromisos del comité y colocarlos en el apartado compromisos.</a:t>
            </a:r>
            <a:endParaRPr lang="es-MX" sz="1600" b="1" dirty="0">
              <a:ln w="0"/>
              <a:latin typeface="Tahoma" panose="020B0604030504040204" pitchFamily="34" charset="0"/>
              <a:ea typeface="Times New Roman" panose="02020603050405020304" pitchFamily="18" charset="0"/>
            </a:endParaRPr>
          </a:p>
        </p:txBody>
      </p:sp>
      <p:sp>
        <p:nvSpPr>
          <p:cNvPr id="3" name="Llaves 2"/>
          <p:cNvSpPr/>
          <p:nvPr/>
        </p:nvSpPr>
        <p:spPr>
          <a:xfrm>
            <a:off x="2627326" y="512550"/>
            <a:ext cx="5292763" cy="5842764"/>
          </a:xfrm>
          <a:prstGeom prst="bracePair">
            <a:avLst/>
          </a:prstGeom>
          <a:ln>
            <a:solidFill>
              <a:schemeClr val="accent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MX"/>
          </a:p>
        </p:txBody>
      </p:sp>
      <p:pic>
        <p:nvPicPr>
          <p:cNvPr id="15" name="Imagen 14"/>
          <p:cNvPicPr/>
          <p:nvPr/>
        </p:nvPicPr>
        <p:blipFill rotWithShape="1">
          <a:blip r:embed="rId3"/>
          <a:srcRect l="31060" t="7656" r="33290" b="5904"/>
          <a:stretch/>
        </p:blipFill>
        <p:spPr bwMode="auto">
          <a:xfrm>
            <a:off x="3351912" y="804936"/>
            <a:ext cx="3855216" cy="50905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0654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noGrp="1"/>
          </p:cNvSpPr>
          <p:nvPr>
            <p:ph type="title"/>
          </p:nvPr>
        </p:nvSpPr>
        <p:spPr bwMode="gray">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80000"/>
              </a:lnSpc>
            </a:pPr>
            <a:r>
              <a:rPr lang="es-MX"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
            </a:r>
            <a:br>
              <a:rPr lang="es-MX"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br>
            <a:r>
              <a:rPr lang="es-MX"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Taller de Contraloría Social 2020 </a:t>
            </a:r>
          </a:p>
        </p:txBody>
      </p:sp>
      <p:sp>
        <p:nvSpPr>
          <p:cNvPr id="7" name="Rectángulo 6"/>
          <p:cNvSpPr/>
          <p:nvPr/>
        </p:nvSpPr>
        <p:spPr>
          <a:xfrm>
            <a:off x="699318" y="2691307"/>
            <a:ext cx="11007008" cy="224676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endParaRPr lang="es-MX" sz="2500" dirty="0" smtClean="0">
              <a:ln w="0"/>
              <a:solidFill>
                <a:schemeClr val="tx1"/>
              </a:solidFill>
              <a:effectLst>
                <a:outerShdw blurRad="38100" dist="19050" dir="2700000" algn="tl" rotWithShape="0">
                  <a:schemeClr val="dk1">
                    <a:alpha val="40000"/>
                  </a:schemeClr>
                </a:outerShdw>
              </a:effectLst>
            </a:endParaRPr>
          </a:p>
          <a:p>
            <a:pPr algn="ctr"/>
            <a:r>
              <a:rPr lang="es-MX" sz="2500" b="1" dirty="0" smtClean="0">
                <a:ln w="0"/>
                <a:solidFill>
                  <a:schemeClr val="tx1"/>
                </a:solidFill>
                <a:effectLst>
                  <a:outerShdw blurRad="38100" dist="19050" dir="2700000" algn="tl" rotWithShape="0">
                    <a:schemeClr val="dk1">
                      <a:alpha val="40000"/>
                    </a:schemeClr>
                  </a:outerShdw>
                </a:effectLst>
                <a:latin typeface="Century Gothic "/>
              </a:rPr>
              <a:t>Documentos de Contraloría Social PRODEP</a:t>
            </a:r>
            <a:endParaRPr lang="es-MX" sz="2500" b="1" dirty="0">
              <a:ln w="0"/>
              <a:solidFill>
                <a:schemeClr val="tx1"/>
              </a:solidFill>
              <a:effectLst>
                <a:outerShdw blurRad="38100" dist="19050" dir="2700000" algn="tl" rotWithShape="0">
                  <a:schemeClr val="dk1">
                    <a:alpha val="40000"/>
                  </a:schemeClr>
                </a:outerShdw>
              </a:effectLst>
              <a:latin typeface="Century Gothic "/>
            </a:endParaRPr>
          </a:p>
          <a:p>
            <a:endParaRPr lang="es-MX" sz="2500" b="1" dirty="0" smtClean="0">
              <a:ln w="0"/>
              <a:solidFill>
                <a:schemeClr val="tx1"/>
              </a:solidFill>
              <a:effectLst>
                <a:outerShdw blurRad="38100" dist="19050" dir="2700000" algn="tl" rotWithShape="0">
                  <a:schemeClr val="dk1">
                    <a:alpha val="40000"/>
                  </a:schemeClr>
                </a:outerShdw>
              </a:effectLst>
              <a:latin typeface="Century Gothic "/>
            </a:endParaRPr>
          </a:p>
          <a:p>
            <a:pPr algn="ctr"/>
            <a:r>
              <a:rPr lang="es-MX" sz="2500" b="1" dirty="0">
                <a:ln w="0"/>
                <a:solidFill>
                  <a:schemeClr val="tx1"/>
                </a:solidFill>
                <a:effectLst>
                  <a:outerShdw blurRad="38100" dist="19050" dir="2700000" algn="tl" rotWithShape="0">
                    <a:schemeClr val="dk1">
                      <a:alpha val="40000"/>
                    </a:schemeClr>
                  </a:outerShdw>
                </a:effectLst>
                <a:latin typeface="Century Gothic "/>
              </a:rPr>
              <a:t>Programa para el Desarrollo Profesional Docente (S247 - PRODEP</a:t>
            </a:r>
            <a:r>
              <a:rPr lang="es-MX" sz="2500" b="1" dirty="0" smtClean="0">
                <a:ln w="0"/>
                <a:solidFill>
                  <a:schemeClr val="tx1"/>
                </a:solidFill>
                <a:effectLst>
                  <a:outerShdw blurRad="38100" dist="19050" dir="2700000" algn="tl" rotWithShape="0">
                    <a:schemeClr val="dk1">
                      <a:alpha val="40000"/>
                    </a:schemeClr>
                  </a:outerShdw>
                </a:effectLst>
                <a:latin typeface="Century Gothic "/>
              </a:rPr>
              <a:t>)</a:t>
            </a:r>
          </a:p>
          <a:p>
            <a:pPr algn="ctr"/>
            <a:endParaRPr lang="es-MX" sz="2000" dirty="0">
              <a:ln w="0"/>
              <a:solidFill>
                <a:schemeClr val="tx1"/>
              </a:solidFill>
              <a:effectLst>
                <a:outerShdw blurRad="38100" dist="19050" dir="2700000" algn="tl" rotWithShape="0">
                  <a:schemeClr val="dk1">
                    <a:alpha val="40000"/>
                  </a:schemeClr>
                </a:outerShdw>
              </a:effectLst>
            </a:endParaRPr>
          </a:p>
          <a:p>
            <a:endParaRPr lang="es-MX" sz="2000" dirty="0">
              <a:ln w="0"/>
              <a:solidFill>
                <a:schemeClr val="tx1"/>
              </a:solidFill>
              <a:effectLst>
                <a:outerShdw blurRad="38100" dist="19050" dir="2700000" algn="tl" rotWithShape="0">
                  <a:schemeClr val="dk1">
                    <a:alpha val="40000"/>
                  </a:schemeClr>
                </a:outerShdw>
              </a:effectLst>
            </a:endParaRPr>
          </a:p>
        </p:txBody>
      </p:sp>
      <p:pic>
        <p:nvPicPr>
          <p:cNvPr id="8" name="Imagen 7"/>
          <p:cNvPicPr/>
          <p:nvPr/>
        </p:nvPicPr>
        <p:blipFill rotWithShape="1">
          <a:blip r:embed="rId2">
            <a:extLst>
              <a:ext uri="{28A0092B-C50C-407E-A947-70E740481C1C}">
                <a14:useLocalDpi xmlns:a14="http://schemas.microsoft.com/office/drawing/2010/main" val="0"/>
              </a:ext>
            </a:extLst>
          </a:blip>
          <a:srcRect r="40247"/>
          <a:stretch/>
        </p:blipFill>
        <p:spPr bwMode="auto">
          <a:xfrm>
            <a:off x="4216859" y="5263167"/>
            <a:ext cx="3971925" cy="962660"/>
          </a:xfrm>
          <a:prstGeom prst="rect">
            <a:avLst/>
          </a:prstGeom>
          <a:ln>
            <a:noFill/>
          </a:ln>
          <a:extLst>
            <a:ext uri="{53640926-AAD7-44D8-BBD7-CCE9431645EC}">
              <a14:shadowObscured xmlns:a14="http://schemas.microsoft.com/office/drawing/2010/main"/>
            </a:ext>
          </a:extLst>
        </p:spPr>
      </p:pic>
      <p:pic>
        <p:nvPicPr>
          <p:cNvPr id="9" name="Imagen 8"/>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5147960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0" name="Rectángulo 9"/>
          <p:cNvSpPr/>
          <p:nvPr/>
        </p:nvSpPr>
        <p:spPr>
          <a:xfrm>
            <a:off x="613221" y="512550"/>
            <a:ext cx="6316968" cy="477054"/>
          </a:xfrm>
          <a:prstGeom prst="rect">
            <a:avLst/>
          </a:prstGeom>
        </p:spPr>
        <p:txBody>
          <a:bodyPr wrap="square">
            <a:spAutoFit/>
          </a:bodyPr>
          <a:lstStyle/>
          <a:p>
            <a:pPr lvl="0" algn="just">
              <a:spcAft>
                <a:spcPts val="0"/>
              </a:spcAft>
            </a:pPr>
            <a:r>
              <a:rPr lang="es-ES_tradnl"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Ejemplo de compromisos: </a:t>
            </a:r>
            <a:endPar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11" name="Rectángulo 10"/>
          <p:cNvSpPr/>
          <p:nvPr/>
        </p:nvSpPr>
        <p:spPr>
          <a:xfrm>
            <a:off x="854242" y="1129553"/>
            <a:ext cx="9925628" cy="39718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s-ES" b="1" i="1" dirty="0"/>
              <a:t>*Los Compromisos del Comité de CS son los siguientes:</a:t>
            </a:r>
            <a:endParaRPr lang="es-MX" dirty="0"/>
          </a:p>
          <a:p>
            <a:pPr marL="342900" lvl="0" indent="-342900">
              <a:buFont typeface="+mj-lt"/>
              <a:buAutoNum type="arabicPeriod"/>
            </a:pPr>
            <a:r>
              <a:rPr lang="es-ES" dirty="0"/>
              <a:t>Tomar la capacitación para realizar las actividades de CS por parte del RCS de las IES,</a:t>
            </a:r>
            <a:endParaRPr lang="es-MX" dirty="0"/>
          </a:p>
          <a:p>
            <a:pPr marL="342900" lvl="0" indent="-342900">
              <a:buFont typeface="+mj-lt"/>
              <a:buAutoNum type="arabicPeriod"/>
            </a:pPr>
            <a:r>
              <a:rPr lang="es-ES" dirty="0"/>
              <a:t>Solicitar al RCS de la IE la información pública relacionada con la operación del Programa,</a:t>
            </a:r>
            <a:endParaRPr lang="es-MX" dirty="0"/>
          </a:p>
          <a:p>
            <a:pPr marL="342900" lvl="0" indent="-342900">
              <a:buFont typeface="+mj-lt"/>
              <a:buAutoNum type="arabicPeriod"/>
            </a:pPr>
            <a:r>
              <a:rPr lang="es-ES" dirty="0" smtClean="0"/>
              <a:t>Registrar </a:t>
            </a:r>
            <a:r>
              <a:rPr lang="es-ES" dirty="0"/>
              <a:t>en el informe(s) el(los) resultado(s) de las actividades de contraloría social realizadas, así como dar seguimiento, en su caso, a los mismos; </a:t>
            </a:r>
            <a:endParaRPr lang="es-MX" dirty="0"/>
          </a:p>
          <a:p>
            <a:pPr marL="342900" lvl="0" indent="-342900">
              <a:buFont typeface="+mj-lt"/>
              <a:buAutoNum type="arabicPeriod"/>
            </a:pPr>
            <a:r>
              <a:rPr lang="es-ES" dirty="0"/>
              <a:t>Supervisar que se apliquen correctamente los recursos al 100% </a:t>
            </a:r>
            <a:r>
              <a:rPr lang="es-ES" dirty="0" smtClean="0"/>
              <a:t>con base en las cartas de liberación del programa.</a:t>
            </a:r>
          </a:p>
          <a:p>
            <a:pPr marL="342900" indent="-342900">
              <a:buFont typeface="+mj-lt"/>
              <a:buAutoNum type="arabicPeriod"/>
            </a:pPr>
            <a:r>
              <a:rPr lang="es-ES" dirty="0"/>
              <a:t>El RCS en la Instancia Ejecutora deberá realizar reuniones con los beneficiarios de los programas </a:t>
            </a:r>
            <a:r>
              <a:rPr lang="es-ES" dirty="0" smtClean="0"/>
              <a:t>federales, </a:t>
            </a:r>
            <a:r>
              <a:rPr lang="es-ES" dirty="0"/>
              <a:t>a fin de promover que </a:t>
            </a:r>
            <a:r>
              <a:rPr lang="es-ES" dirty="0" smtClean="0"/>
              <a:t>se realicen </a:t>
            </a:r>
            <a:r>
              <a:rPr lang="es-ES" dirty="0"/>
              <a:t>actividades de contraloría social, así como </a:t>
            </a:r>
            <a:r>
              <a:rPr lang="es-ES" dirty="0" smtClean="0"/>
              <a:t>que </a:t>
            </a:r>
            <a:r>
              <a:rPr lang="es-ES" dirty="0"/>
              <a:t>expresen sus necesidades, opiniones, quejas, denuncias y peticiones relacionadas con los programas federales.</a:t>
            </a:r>
            <a:endParaRPr lang="es-MX" dirty="0"/>
          </a:p>
          <a:p>
            <a:pPr marL="342900" lvl="0" indent="-342900">
              <a:buFont typeface="+mj-lt"/>
              <a:buAutoNum type="arabicPeriod"/>
            </a:pPr>
            <a:endParaRPr lang="es-MX" dirty="0"/>
          </a:p>
        </p:txBody>
      </p:sp>
      <p:sp>
        <p:nvSpPr>
          <p:cNvPr id="12" name="Rectángulo 11"/>
          <p:cNvSpPr/>
          <p:nvPr/>
        </p:nvSpPr>
        <p:spPr>
          <a:xfrm>
            <a:off x="613221" y="5305927"/>
            <a:ext cx="10600211" cy="96252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b="1" i="1" dirty="0"/>
              <a:t>Una vez visto el </a:t>
            </a:r>
            <a:r>
              <a:rPr lang="es-MX" b="1" i="1" dirty="0" smtClean="0"/>
              <a:t>formato y después de revisar los compromisos.</a:t>
            </a:r>
            <a:endParaRPr lang="es-MX" b="1" i="1" dirty="0"/>
          </a:p>
          <a:p>
            <a:pPr algn="ctr"/>
            <a:endParaRPr lang="es-MX" b="1" i="1" dirty="0"/>
          </a:p>
          <a:p>
            <a:pPr algn="ctr"/>
            <a:r>
              <a:rPr lang="es-MX" b="1" i="1" dirty="0"/>
              <a:t>Veamos el siguiente ejemplo de llenado del Acta de Registro del Comité:</a:t>
            </a:r>
            <a:endParaRPr lang="es-MX" dirty="0"/>
          </a:p>
        </p:txBody>
      </p:sp>
    </p:spTree>
    <p:extLst>
      <p:ext uri="{BB962C8B-B14F-4D97-AF65-F5344CB8AC3E}">
        <p14:creationId xmlns:p14="http://schemas.microsoft.com/office/powerpoint/2010/main" val="10590634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1174862" y="574254"/>
            <a:ext cx="10319431" cy="568822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sp>
        <p:nvSpPr>
          <p:cNvPr id="20" name="Rectángulo 19"/>
          <p:cNvSpPr/>
          <p:nvPr/>
        </p:nvSpPr>
        <p:spPr>
          <a:xfrm>
            <a:off x="9613232" y="4094463"/>
            <a:ext cx="1407694"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dirty="0">
                <a:ln w="0"/>
                <a:effectLst>
                  <a:outerShdw blurRad="38100" dist="19050" dir="2700000" algn="tl" rotWithShape="0">
                    <a:schemeClr val="dk1">
                      <a:alpha val="40000"/>
                    </a:schemeClr>
                  </a:outerShdw>
                </a:effectLst>
                <a:latin typeface="Century Gothic (Cuerpo)"/>
                <a:ea typeface="Times New Roman" panose="02020603050405020304" pitchFamily="18" charset="0"/>
              </a:rPr>
              <a:t>Los datos personales están protegidos</a:t>
            </a:r>
            <a:endParaRPr lang="es-MX" sz="1400" dirty="0">
              <a:ln w="0"/>
              <a:effectLst>
                <a:outerShdw blurRad="38100" dist="19050" dir="2700000" algn="tl" rotWithShape="0">
                  <a:schemeClr val="dk1">
                    <a:alpha val="40000"/>
                  </a:schemeClr>
                </a:outerShdw>
              </a:effectLst>
              <a:latin typeface="Century Gothic (Cuerpo)"/>
              <a:ea typeface="Times New Roman" panose="02020603050405020304" pitchFamily="18" charset="0"/>
            </a:endParaRPr>
          </a:p>
        </p:txBody>
      </p:sp>
      <p:sp>
        <p:nvSpPr>
          <p:cNvPr id="26" name="Llaves 25"/>
          <p:cNvSpPr/>
          <p:nvPr/>
        </p:nvSpPr>
        <p:spPr>
          <a:xfrm>
            <a:off x="1377037" y="3299265"/>
            <a:ext cx="7870157" cy="2737270"/>
          </a:xfrm>
          <a:prstGeom prst="bracePair">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p>
        </p:txBody>
      </p:sp>
      <p:graphicFrame>
        <p:nvGraphicFramePr>
          <p:cNvPr id="8" name="Tabla 7"/>
          <p:cNvGraphicFramePr>
            <a:graphicFrameLocks noGrp="1"/>
          </p:cNvGraphicFramePr>
          <p:nvPr>
            <p:extLst>
              <p:ext uri="{D42A27DB-BD31-4B8C-83A1-F6EECF244321}">
                <p14:modId xmlns:p14="http://schemas.microsoft.com/office/powerpoint/2010/main" val="4099432915"/>
              </p:ext>
            </p:extLst>
          </p:nvPr>
        </p:nvGraphicFramePr>
        <p:xfrm>
          <a:off x="2040218" y="962526"/>
          <a:ext cx="6477000" cy="451612"/>
        </p:xfrm>
        <a:graphic>
          <a:graphicData uri="http://schemas.openxmlformats.org/drawingml/2006/table">
            <a:tbl>
              <a:tblPr firstRow="1" firstCol="1" bandRow="1">
                <a:tableStyleId>{D7AC3CCA-C797-4891-BE02-D94E43425B78}</a:tableStyleId>
              </a:tblPr>
              <a:tblGrid>
                <a:gridCol w="2784596"/>
                <a:gridCol w="3692404"/>
              </a:tblGrid>
              <a:tr h="209049">
                <a:tc>
                  <a:txBody>
                    <a:bodyPr/>
                    <a:lstStyle/>
                    <a:p>
                      <a:pPr>
                        <a:lnSpc>
                          <a:spcPct val="115000"/>
                        </a:lnSpc>
                        <a:spcAft>
                          <a:spcPts val="0"/>
                        </a:spcAft>
                      </a:pPr>
                      <a:r>
                        <a:rPr lang="es-ES" sz="1200" dirty="0">
                          <a:effectLst/>
                        </a:rPr>
                        <a:t>Nombre de la Institución Educativa: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dirty="0">
                          <a:solidFill>
                            <a:srgbClr val="FF0000"/>
                          </a:solidFill>
                          <a:effectLst/>
                        </a:rPr>
                        <a:t>Universidad Tecnológica de Aguascalientes</a:t>
                      </a:r>
                      <a:endParaRPr lang="es-MX"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1300">
                <a:tc>
                  <a:txBody>
                    <a:bodyPr/>
                    <a:lstStyle/>
                    <a:p>
                      <a:pPr>
                        <a:lnSpc>
                          <a:spcPct val="115000"/>
                        </a:lnSpc>
                        <a:spcAft>
                          <a:spcPts val="0"/>
                        </a:spcAft>
                      </a:pPr>
                      <a:r>
                        <a:rPr lang="es-ES" sz="1200">
                          <a:effectLst/>
                        </a:rPr>
                        <a:t>Ejercicio fiscal: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b="1" dirty="0">
                          <a:solidFill>
                            <a:srgbClr val="FF0000"/>
                          </a:solidFill>
                          <a:effectLst/>
                        </a:rPr>
                        <a:t>2019</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488063446"/>
              </p:ext>
            </p:extLst>
          </p:nvPr>
        </p:nvGraphicFramePr>
        <p:xfrm>
          <a:off x="2110600" y="1707294"/>
          <a:ext cx="6112959" cy="1191181"/>
        </p:xfrm>
        <a:graphic>
          <a:graphicData uri="http://schemas.openxmlformats.org/drawingml/2006/table">
            <a:tbl>
              <a:tblPr firstRow="1" firstCol="1" lastRow="1" lastCol="1" bandRow="1" bandCol="1">
                <a:tableStyleId>{616DA210-FB5B-4158-B5E0-FEB733F419BA}</a:tableStyleId>
              </a:tblPr>
              <a:tblGrid>
                <a:gridCol w="2624161"/>
                <a:gridCol w="164776"/>
                <a:gridCol w="1578982"/>
                <a:gridCol w="164776"/>
                <a:gridCol w="1580264"/>
              </a:tblGrid>
              <a:tr h="736192">
                <a:tc>
                  <a:txBody>
                    <a:bodyPr/>
                    <a:lstStyle/>
                    <a:p>
                      <a:pPr>
                        <a:lnSpc>
                          <a:spcPct val="115000"/>
                        </a:lnSpc>
                        <a:spcAft>
                          <a:spcPts val="0"/>
                        </a:spcAft>
                      </a:pPr>
                      <a:r>
                        <a:rPr lang="es-ES" sz="1100" dirty="0">
                          <a:effectLst/>
                        </a:rPr>
                        <a:t>Nombre del Comité de Contraloría Social:</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S" sz="1100" dirty="0">
                          <a:effectLst/>
                        </a:rPr>
                        <a:t>Fecha de Constitución del Comité:</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100">
                          <a:effectLst/>
                        </a:rPr>
                        <a:t>Fecha de registro: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4989">
                <a:tc>
                  <a:txBody>
                    <a:bodyPr/>
                    <a:lstStyle/>
                    <a:p>
                      <a:pPr>
                        <a:lnSpc>
                          <a:spcPct val="115000"/>
                        </a:lnSpc>
                        <a:spcAft>
                          <a:spcPts val="0"/>
                        </a:spcAft>
                      </a:pPr>
                      <a:r>
                        <a:rPr lang="es-ES" sz="1100" dirty="0" smtClean="0">
                          <a:solidFill>
                            <a:srgbClr val="FF0000"/>
                          </a:solidFill>
                          <a:effectLst/>
                        </a:rPr>
                        <a:t>Universidad Tecnológica de Aguascalientes- CCS</a:t>
                      </a:r>
                      <a:r>
                        <a:rPr lang="es-ES" sz="1100" baseline="0" dirty="0" smtClean="0">
                          <a:solidFill>
                            <a:srgbClr val="FF0000"/>
                          </a:solidFill>
                          <a:effectLst/>
                        </a:rPr>
                        <a:t> </a:t>
                      </a:r>
                      <a:r>
                        <a:rPr lang="es-ES" sz="1100" dirty="0" smtClean="0">
                          <a:solidFill>
                            <a:srgbClr val="FF0000"/>
                          </a:solidFill>
                          <a:effectLst/>
                        </a:rPr>
                        <a:t>PRODEP 2019</a:t>
                      </a:r>
                      <a:endParaRPr lang="es-MX"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S" sz="1100" dirty="0">
                          <a:solidFill>
                            <a:srgbClr val="FF0000"/>
                          </a:solidFill>
                          <a:effectLst/>
                        </a:rPr>
                        <a:t>3-08-2020</a:t>
                      </a:r>
                      <a:endParaRPr lang="es-MX" sz="1100" dirty="0">
                        <a:solidFill>
                          <a:srgbClr val="FF0000"/>
                        </a:solidFill>
                        <a:effectLst/>
                      </a:endParaRPr>
                    </a:p>
                    <a:p>
                      <a:pPr>
                        <a:lnSpc>
                          <a:spcPct val="115000"/>
                        </a:lnSpc>
                        <a:spcAft>
                          <a:spcPts val="0"/>
                        </a:spcAft>
                      </a:pPr>
                      <a:r>
                        <a:rPr lang="es-ES" sz="1100" dirty="0">
                          <a:solidFill>
                            <a:srgbClr val="FF0000"/>
                          </a:solidFill>
                          <a:effectLst/>
                        </a:rPr>
                        <a:t> </a:t>
                      </a:r>
                      <a:endParaRPr lang="es-MX"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100" dirty="0">
                          <a:solidFill>
                            <a:srgbClr val="FF0000"/>
                          </a:solidFill>
                          <a:effectLst/>
                        </a:rPr>
                        <a:t> </a:t>
                      </a:r>
                      <a:endParaRPr lang="es-MX"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100" dirty="0">
                          <a:solidFill>
                            <a:srgbClr val="FF0000"/>
                          </a:solidFill>
                          <a:effectLst/>
                        </a:rPr>
                        <a:t>24-08-2020</a:t>
                      </a:r>
                      <a:endParaRPr lang="es-MX"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1" name="Rectangle 4"/>
          <p:cNvSpPr>
            <a:spLocks noChangeArrowheads="1"/>
          </p:cNvSpPr>
          <p:nvPr/>
        </p:nvSpPr>
        <p:spPr bwMode="auto">
          <a:xfrm>
            <a:off x="2027654" y="138575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 DATOS GENERALES DEL COMITÉ DE CONTRALORÍA SOCIAL </a:t>
            </a:r>
            <a:endParaRPr kumimoji="0" lang="es-ES" altLang="es-MX" sz="1800" b="0" i="0" u="none" strike="noStrike" cap="none" normalizeH="0" baseline="0" dirty="0" smtClean="0">
              <a:ln>
                <a:noFill/>
              </a:ln>
              <a:solidFill>
                <a:schemeClr val="tx1"/>
              </a:solidFill>
              <a:effectLst/>
              <a:latin typeface="Arial" panose="020B0604020202020204" pitchFamily="34" charset="0"/>
            </a:endParaRPr>
          </a:p>
        </p:txBody>
      </p:sp>
      <p:sp>
        <p:nvSpPr>
          <p:cNvPr id="21" name="Rectángulo 20"/>
          <p:cNvSpPr/>
          <p:nvPr/>
        </p:nvSpPr>
        <p:spPr>
          <a:xfrm>
            <a:off x="2027654" y="2899507"/>
            <a:ext cx="6096000" cy="292259"/>
          </a:xfrm>
          <a:prstGeom prst="rect">
            <a:avLst/>
          </a:prstGeom>
        </p:spPr>
        <p:txBody>
          <a:bodyPr>
            <a:spAutoFit/>
          </a:bodyPr>
          <a:lstStyle/>
          <a:p>
            <a:pPr>
              <a:lnSpc>
                <a:spcPct val="115000"/>
              </a:lnSpc>
              <a:spcAft>
                <a:spcPts val="0"/>
              </a:spcAft>
            </a:pPr>
            <a:r>
              <a:rPr lang="es-ES" sz="1200" b="1" dirty="0">
                <a:latin typeface="Calibri" panose="020F0502020204030204" pitchFamily="34" charset="0"/>
                <a:ea typeface="Times New Roman" panose="02020603050405020304" pitchFamily="18" charset="0"/>
                <a:cs typeface="Calibri" panose="020F0502020204030204" pitchFamily="34" charset="0"/>
              </a:rPr>
              <a:t>DATOS DE LOS INTEGRANTES DEL COMITÉ DE CONTRALORÍA </a:t>
            </a:r>
            <a:r>
              <a:rPr lang="es-ES" sz="1200" b="1" dirty="0" smtClean="0">
                <a:latin typeface="Calibri" panose="020F0502020204030204" pitchFamily="34" charset="0"/>
                <a:ea typeface="Times New Roman" panose="02020603050405020304" pitchFamily="18" charset="0"/>
                <a:cs typeface="Calibri" panose="020F0502020204030204" pitchFamily="34" charset="0"/>
              </a:rPr>
              <a:t>SOCIAL</a:t>
            </a:r>
          </a:p>
        </p:txBody>
      </p:sp>
      <p:graphicFrame>
        <p:nvGraphicFramePr>
          <p:cNvPr id="22" name="Tabla 21"/>
          <p:cNvGraphicFramePr>
            <a:graphicFrameLocks noGrp="1"/>
          </p:cNvGraphicFramePr>
          <p:nvPr>
            <p:extLst>
              <p:ext uri="{D42A27DB-BD31-4B8C-83A1-F6EECF244321}">
                <p14:modId xmlns:p14="http://schemas.microsoft.com/office/powerpoint/2010/main" val="1829620614"/>
              </p:ext>
            </p:extLst>
          </p:nvPr>
        </p:nvGraphicFramePr>
        <p:xfrm>
          <a:off x="2132638" y="3270590"/>
          <a:ext cx="6090921" cy="3089150"/>
        </p:xfrm>
        <a:graphic>
          <a:graphicData uri="http://schemas.openxmlformats.org/drawingml/2006/table">
            <a:tbl>
              <a:tblPr firstRow="1" firstCol="1" lastRow="1" lastCol="1" bandRow="1" bandCol="1">
                <a:tableStyleId>{616DA210-FB5B-4158-B5E0-FEB733F419BA}</a:tableStyleId>
              </a:tblPr>
              <a:tblGrid>
                <a:gridCol w="1247421"/>
                <a:gridCol w="1278205"/>
                <a:gridCol w="1380227"/>
                <a:gridCol w="431320"/>
                <a:gridCol w="513636"/>
                <a:gridCol w="572546"/>
                <a:gridCol w="667566"/>
              </a:tblGrid>
              <a:tr h="561916">
                <a:tc>
                  <a:txBody>
                    <a:bodyPr/>
                    <a:lstStyle/>
                    <a:p>
                      <a:pPr algn="ctr">
                        <a:lnSpc>
                          <a:spcPct val="115000"/>
                        </a:lnSpc>
                        <a:spcAft>
                          <a:spcPts val="0"/>
                        </a:spcAft>
                      </a:pPr>
                      <a:r>
                        <a:rPr lang="es-ES" sz="900" dirty="0">
                          <a:effectLst/>
                        </a:rPr>
                        <a:t>Nombre de los Contralores Sociales</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900" dirty="0">
                          <a:effectLst/>
                        </a:rPr>
                        <a:t>Cargo</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900" dirty="0">
                          <a:effectLst/>
                        </a:rPr>
                        <a:t>Domicilio particular (Calle, Número, Localidad, Municipio, Estado)</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900" dirty="0">
                          <a:effectLst/>
                        </a:rPr>
                        <a:t>CURP</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900" dirty="0">
                          <a:effectLst/>
                        </a:rPr>
                        <a:t>Sexo (M/H)</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900" dirty="0">
                          <a:effectLst/>
                        </a:rPr>
                        <a:t>Edad</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900" dirty="0">
                          <a:effectLst/>
                        </a:rPr>
                        <a:t>Firma</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8420">
                <a:tc>
                  <a:txBody>
                    <a:bodyPr/>
                    <a:lstStyle/>
                    <a:p>
                      <a:pPr algn="just">
                        <a:lnSpc>
                          <a:spcPct val="115000"/>
                        </a:lnSpc>
                        <a:spcAft>
                          <a:spcPts val="0"/>
                        </a:spcAft>
                      </a:pPr>
                      <a:r>
                        <a:rPr lang="es-MX" sz="1200" dirty="0">
                          <a:solidFill>
                            <a:srgbClr val="FF0000"/>
                          </a:solidFill>
                          <a:effectLst/>
                        </a:rPr>
                        <a:t>Julio Gómez </a:t>
                      </a:r>
                      <a:r>
                        <a:rPr lang="es-MX" sz="1200" dirty="0" err="1">
                          <a:solidFill>
                            <a:srgbClr val="FF0000"/>
                          </a:solidFill>
                          <a:effectLst/>
                        </a:rPr>
                        <a:t>Ricalde</a:t>
                      </a:r>
                      <a:endParaRPr lang="es-MX"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Representante del comité</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a:solidFill>
                            <a:srgbClr val="FF0000"/>
                          </a:solidFill>
                          <a:effectLst/>
                        </a:rPr>
                        <a:t> </a:t>
                      </a:r>
                      <a:endParaRPr lang="es-MX" sz="1200" b="1">
                        <a:solidFill>
                          <a:srgbClr val="FF0000"/>
                        </a:solidFill>
                        <a:effectLst/>
                      </a:endParaRPr>
                    </a:p>
                    <a:p>
                      <a:pPr algn="ctr">
                        <a:lnSpc>
                          <a:spcPct val="115000"/>
                        </a:lnSpc>
                        <a:spcAft>
                          <a:spcPts val="0"/>
                        </a:spcAft>
                      </a:pPr>
                      <a:r>
                        <a:rPr lang="es-ES" sz="1200" b="1">
                          <a:solidFill>
                            <a:srgbClr val="FF0000"/>
                          </a:solidFill>
                          <a:effectLst/>
                        </a:rPr>
                        <a:t>H</a:t>
                      </a:r>
                      <a:endParaRPr lang="es-MX" sz="12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a:solidFill>
                            <a:srgbClr val="FF0000"/>
                          </a:solidFill>
                          <a:effectLst/>
                        </a:rPr>
                        <a:t> </a:t>
                      </a:r>
                      <a:endParaRPr lang="es-MX" sz="1200" b="1">
                        <a:solidFill>
                          <a:srgbClr val="FF0000"/>
                        </a:solidFill>
                        <a:effectLst/>
                      </a:endParaRPr>
                    </a:p>
                    <a:p>
                      <a:pPr algn="ctr">
                        <a:lnSpc>
                          <a:spcPct val="115000"/>
                        </a:lnSpc>
                        <a:spcAft>
                          <a:spcPts val="0"/>
                        </a:spcAft>
                      </a:pPr>
                      <a:r>
                        <a:rPr lang="es-ES" sz="1200" b="1">
                          <a:solidFill>
                            <a:srgbClr val="FF0000"/>
                          </a:solidFill>
                          <a:effectLst/>
                        </a:rPr>
                        <a:t>40</a:t>
                      </a:r>
                      <a:endParaRPr lang="es-MX" sz="12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0">
                          <a:effectLst/>
                        </a:rPr>
                        <a:t> </a:t>
                      </a:r>
                      <a:endParaRPr lang="es-MX"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58869">
                <a:tc>
                  <a:txBody>
                    <a:bodyPr/>
                    <a:lstStyle/>
                    <a:p>
                      <a:pPr algn="just">
                        <a:lnSpc>
                          <a:spcPct val="107000"/>
                        </a:lnSpc>
                        <a:spcAft>
                          <a:spcPts val="0"/>
                        </a:spcAft>
                      </a:pPr>
                      <a:r>
                        <a:rPr lang="es-ES" sz="1200" kern="1200">
                          <a:solidFill>
                            <a:srgbClr val="FF0000"/>
                          </a:solidFill>
                          <a:effectLst/>
                        </a:rPr>
                        <a:t>Gabriela Martínez Mendoza</a:t>
                      </a:r>
                      <a:endParaRPr lang="es-MX" sz="1200">
                        <a:solidFill>
                          <a:srgbClr val="FF0000"/>
                        </a:solidFill>
                        <a:effectLst/>
                        <a:latin typeface="Calibri" panose="020F0502020204030204" pitchFamily="34" charset="0"/>
                        <a:ea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Alumna</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endParaRPr>
                    </a:p>
                    <a:p>
                      <a:pPr algn="ctr">
                        <a:lnSpc>
                          <a:spcPct val="115000"/>
                        </a:lnSpc>
                        <a:spcAft>
                          <a:spcPts val="0"/>
                        </a:spcAft>
                      </a:pPr>
                      <a:r>
                        <a:rPr lang="es-ES" sz="1200" b="1" dirty="0">
                          <a:solidFill>
                            <a:srgbClr val="FF0000"/>
                          </a:solidFill>
                          <a:effectLst/>
                        </a:rPr>
                        <a:t>M</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a:solidFill>
                            <a:srgbClr val="FF0000"/>
                          </a:solidFill>
                          <a:effectLst/>
                        </a:rPr>
                        <a:t> </a:t>
                      </a:r>
                      <a:endParaRPr lang="es-MX" sz="1200" b="1">
                        <a:solidFill>
                          <a:srgbClr val="FF0000"/>
                        </a:solidFill>
                        <a:effectLst/>
                      </a:endParaRPr>
                    </a:p>
                    <a:p>
                      <a:pPr algn="ctr">
                        <a:lnSpc>
                          <a:spcPct val="115000"/>
                        </a:lnSpc>
                        <a:spcAft>
                          <a:spcPts val="0"/>
                        </a:spcAft>
                      </a:pPr>
                      <a:r>
                        <a:rPr lang="es-ES" sz="1200" b="1">
                          <a:solidFill>
                            <a:srgbClr val="FF0000"/>
                          </a:solidFill>
                          <a:effectLst/>
                        </a:rPr>
                        <a:t>25</a:t>
                      </a:r>
                      <a:endParaRPr lang="es-MX" sz="1200" b="1">
                        <a:solidFill>
                          <a:srgbClr val="FF0000"/>
                        </a:solidFill>
                        <a:effectLst/>
                      </a:endParaRPr>
                    </a:p>
                    <a:p>
                      <a:pPr algn="ctr">
                        <a:lnSpc>
                          <a:spcPct val="115000"/>
                        </a:lnSpc>
                        <a:spcAft>
                          <a:spcPts val="0"/>
                        </a:spcAft>
                      </a:pPr>
                      <a:r>
                        <a:rPr lang="es-ES" sz="1200" b="1">
                          <a:solidFill>
                            <a:srgbClr val="FF0000"/>
                          </a:solidFill>
                          <a:effectLst/>
                        </a:rPr>
                        <a:t> </a:t>
                      </a:r>
                      <a:endParaRPr lang="es-MX" sz="12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0">
                          <a:effectLst/>
                        </a:rPr>
                        <a:t> </a:t>
                      </a:r>
                      <a:endParaRPr lang="es-MX"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58869">
                <a:tc>
                  <a:txBody>
                    <a:bodyPr/>
                    <a:lstStyle/>
                    <a:p>
                      <a:pPr algn="just">
                        <a:lnSpc>
                          <a:spcPct val="115000"/>
                        </a:lnSpc>
                        <a:spcAft>
                          <a:spcPts val="0"/>
                        </a:spcAft>
                      </a:pPr>
                      <a:r>
                        <a:rPr lang="en-US" sz="1200">
                          <a:solidFill>
                            <a:srgbClr val="FF0000"/>
                          </a:solidFill>
                          <a:effectLst/>
                        </a:rPr>
                        <a:t>Mauricio Aguilar Rojo</a:t>
                      </a:r>
                      <a:endParaRPr lang="es-MX" sz="1200">
                        <a:solidFill>
                          <a:srgbClr val="FF0000"/>
                        </a:solidFill>
                        <a:effectLst/>
                      </a:endParaRPr>
                    </a:p>
                    <a:p>
                      <a:pPr algn="just">
                        <a:lnSpc>
                          <a:spcPct val="115000"/>
                        </a:lnSpc>
                        <a:spcAft>
                          <a:spcPts val="0"/>
                        </a:spcAft>
                      </a:pPr>
                      <a:r>
                        <a:rPr lang="es-ES" sz="1200">
                          <a:solidFill>
                            <a:srgbClr val="FF0000"/>
                          </a:solidFill>
                          <a:effectLst/>
                        </a:rPr>
                        <a:t> </a:t>
                      </a:r>
                      <a:endParaRPr lang="es-MX"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a:solidFill>
                            <a:srgbClr val="FF0000"/>
                          </a:solidFill>
                          <a:effectLst/>
                        </a:rPr>
                        <a:t>PTC</a:t>
                      </a:r>
                      <a:endParaRPr lang="es-MX" sz="12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endParaRPr>
                    </a:p>
                    <a:p>
                      <a:pPr algn="ctr">
                        <a:lnSpc>
                          <a:spcPct val="115000"/>
                        </a:lnSpc>
                        <a:spcAft>
                          <a:spcPts val="0"/>
                        </a:spcAft>
                      </a:pPr>
                      <a:r>
                        <a:rPr lang="es-ES" sz="1200" b="1" dirty="0">
                          <a:solidFill>
                            <a:srgbClr val="FF0000"/>
                          </a:solidFill>
                          <a:effectLst/>
                        </a:rPr>
                        <a:t>H</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endParaRPr>
                    </a:p>
                    <a:p>
                      <a:pPr algn="ctr">
                        <a:lnSpc>
                          <a:spcPct val="115000"/>
                        </a:lnSpc>
                        <a:spcAft>
                          <a:spcPts val="0"/>
                        </a:spcAft>
                      </a:pPr>
                      <a:r>
                        <a:rPr lang="es-ES" sz="1200" b="1" dirty="0">
                          <a:solidFill>
                            <a:srgbClr val="FF0000"/>
                          </a:solidFill>
                          <a:effectLst/>
                        </a:rPr>
                        <a:t>37</a:t>
                      </a:r>
                      <a:endParaRPr lang="es-MX" sz="1200" b="1" dirty="0">
                        <a:solidFill>
                          <a:srgbClr val="FF0000"/>
                        </a:solidFill>
                        <a:effectLst/>
                      </a:endParaRPr>
                    </a:p>
                    <a:p>
                      <a:pPr algn="ctr">
                        <a:lnSpc>
                          <a:spcPct val="115000"/>
                        </a:lnSpc>
                        <a:spcAft>
                          <a:spcPts val="0"/>
                        </a:spcAft>
                      </a:pPr>
                      <a:r>
                        <a:rPr lang="es-ES" sz="1200" b="1" dirty="0">
                          <a:solidFill>
                            <a:srgbClr val="FF0000"/>
                          </a:solidFill>
                          <a:effectLst/>
                        </a:rPr>
                        <a:t> </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0">
                          <a:effectLst/>
                        </a:rPr>
                        <a:t> </a:t>
                      </a:r>
                      <a:endParaRPr lang="es-MX"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49317">
                <a:tc>
                  <a:txBody>
                    <a:bodyPr/>
                    <a:lstStyle/>
                    <a:p>
                      <a:pPr algn="just">
                        <a:lnSpc>
                          <a:spcPct val="115000"/>
                        </a:lnSpc>
                        <a:spcAft>
                          <a:spcPts val="0"/>
                        </a:spcAft>
                      </a:pPr>
                      <a:r>
                        <a:rPr lang="en-US" sz="1200">
                          <a:solidFill>
                            <a:srgbClr val="FF0000"/>
                          </a:solidFill>
                          <a:effectLst/>
                        </a:rPr>
                        <a:t>Martha Hernández Ruiz</a:t>
                      </a:r>
                      <a:endParaRPr lang="es-MX" sz="1200">
                        <a:solidFill>
                          <a:srgbClr val="FF0000"/>
                        </a:solidFill>
                        <a:effectLst/>
                      </a:endParaRPr>
                    </a:p>
                    <a:p>
                      <a:pPr algn="just">
                        <a:lnSpc>
                          <a:spcPct val="115000"/>
                        </a:lnSpc>
                        <a:spcAft>
                          <a:spcPts val="0"/>
                        </a:spcAft>
                      </a:pPr>
                      <a:r>
                        <a:rPr lang="en-US" sz="1200">
                          <a:solidFill>
                            <a:srgbClr val="FF0000"/>
                          </a:solidFill>
                          <a:effectLst/>
                        </a:rPr>
                        <a:t> </a:t>
                      </a:r>
                      <a:endParaRPr lang="es-MX"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Secretaria</a:t>
                      </a:r>
                      <a:endParaRPr lang="es-MX" sz="1200" b="1" dirty="0">
                        <a:solidFill>
                          <a:srgbClr val="FF0000"/>
                        </a:solidFill>
                        <a:effectLst/>
                      </a:endParaRPr>
                    </a:p>
                    <a:p>
                      <a:pPr algn="ctr">
                        <a:lnSpc>
                          <a:spcPct val="115000"/>
                        </a:lnSpc>
                        <a:spcAft>
                          <a:spcPts val="0"/>
                        </a:spcAft>
                      </a:pPr>
                      <a:r>
                        <a:rPr lang="es-ES" sz="1200" b="1" dirty="0">
                          <a:solidFill>
                            <a:srgbClr val="FF0000"/>
                          </a:solidFill>
                          <a:effectLst/>
                        </a:rPr>
                        <a:t> </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a:solidFill>
                            <a:srgbClr val="FF0000"/>
                          </a:solidFill>
                          <a:effectLst/>
                        </a:rPr>
                        <a:t> </a:t>
                      </a:r>
                      <a:endParaRPr lang="es-MX" sz="12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endParaRPr>
                    </a:p>
                    <a:p>
                      <a:pPr algn="ctr">
                        <a:lnSpc>
                          <a:spcPct val="115000"/>
                        </a:lnSpc>
                        <a:spcAft>
                          <a:spcPts val="0"/>
                        </a:spcAft>
                      </a:pPr>
                      <a:r>
                        <a:rPr lang="es-ES" sz="1200" b="1" dirty="0">
                          <a:solidFill>
                            <a:srgbClr val="FF0000"/>
                          </a:solidFill>
                          <a:effectLst/>
                        </a:rPr>
                        <a:t>M</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 </a:t>
                      </a:r>
                      <a:endParaRPr lang="es-MX" sz="1200" b="1" dirty="0">
                        <a:solidFill>
                          <a:srgbClr val="FF0000"/>
                        </a:solidFill>
                        <a:effectLst/>
                      </a:endParaRPr>
                    </a:p>
                    <a:p>
                      <a:pPr algn="ctr">
                        <a:lnSpc>
                          <a:spcPct val="115000"/>
                        </a:lnSpc>
                        <a:spcAft>
                          <a:spcPts val="0"/>
                        </a:spcAft>
                      </a:pPr>
                      <a:r>
                        <a:rPr lang="es-ES" sz="1200" b="1" dirty="0">
                          <a:solidFill>
                            <a:srgbClr val="FF0000"/>
                          </a:solidFill>
                          <a:effectLst/>
                        </a:rPr>
                        <a:t>32</a:t>
                      </a:r>
                      <a:endParaRPr lang="es-MX"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7" name="Rectángulo 26"/>
          <p:cNvSpPr/>
          <p:nvPr/>
        </p:nvSpPr>
        <p:spPr>
          <a:xfrm>
            <a:off x="8655221" y="1180784"/>
            <a:ext cx="2468185"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dirty="0" smtClean="0">
                <a:ln w="0"/>
                <a:effectLst>
                  <a:outerShdw blurRad="38100" dist="19050" dir="2700000" algn="tl" rotWithShape="0">
                    <a:schemeClr val="dk1">
                      <a:alpha val="40000"/>
                    </a:schemeClr>
                  </a:outerShdw>
                </a:effectLst>
                <a:latin typeface="Century Gothic (Cuerpo)"/>
                <a:ea typeface="Times New Roman" panose="02020603050405020304" pitchFamily="18" charset="0"/>
              </a:rPr>
              <a:t>Fecha de la minuta A1 Constitución del comité</a:t>
            </a:r>
            <a:endParaRPr lang="es-MX" sz="1400" dirty="0">
              <a:ln w="0"/>
              <a:effectLst>
                <a:outerShdw blurRad="38100" dist="19050" dir="2700000" algn="tl" rotWithShape="0">
                  <a:schemeClr val="dk1">
                    <a:alpha val="40000"/>
                  </a:schemeClr>
                </a:outerShdw>
              </a:effectLst>
              <a:latin typeface="Century Gothic (Cuerpo)"/>
              <a:ea typeface="Times New Roman" panose="02020603050405020304" pitchFamily="18" charset="0"/>
            </a:endParaRPr>
          </a:p>
        </p:txBody>
      </p:sp>
      <p:sp>
        <p:nvSpPr>
          <p:cNvPr id="28" name="Rectángulo 27"/>
          <p:cNvSpPr/>
          <p:nvPr/>
        </p:nvSpPr>
        <p:spPr>
          <a:xfrm>
            <a:off x="8989520" y="2218037"/>
            <a:ext cx="2504773"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dirty="0" smtClean="0">
                <a:ln w="0"/>
                <a:effectLst>
                  <a:outerShdw blurRad="38100" dist="19050" dir="2700000" algn="tl" rotWithShape="0">
                    <a:schemeClr val="dk1">
                      <a:alpha val="40000"/>
                    </a:schemeClr>
                  </a:outerShdw>
                </a:effectLst>
                <a:latin typeface="Century Gothic (Cuerpo)"/>
                <a:ea typeface="Times New Roman" panose="02020603050405020304" pitchFamily="18" charset="0"/>
              </a:rPr>
              <a:t>Se debe registrar dentro de los 15 días hábiles a su conformación</a:t>
            </a:r>
            <a:endParaRPr lang="es-MX" sz="1400" dirty="0">
              <a:ln w="0"/>
              <a:effectLst>
                <a:outerShdw blurRad="38100" dist="19050" dir="2700000" algn="tl" rotWithShape="0">
                  <a:schemeClr val="dk1">
                    <a:alpha val="40000"/>
                  </a:schemeClr>
                </a:outerShdw>
              </a:effectLst>
              <a:latin typeface="Century Gothic (Cuerpo)"/>
              <a:ea typeface="Times New Roman" panose="02020603050405020304" pitchFamily="18" charset="0"/>
            </a:endParaRPr>
          </a:p>
        </p:txBody>
      </p:sp>
      <p:cxnSp>
        <p:nvCxnSpPr>
          <p:cNvPr id="29" name="Conector recto de flecha 28"/>
          <p:cNvCxnSpPr/>
          <p:nvPr/>
        </p:nvCxnSpPr>
        <p:spPr>
          <a:xfrm flipH="1">
            <a:off x="6254726" y="1228163"/>
            <a:ext cx="2398825" cy="3479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Conector recto de flecha 29"/>
          <p:cNvCxnSpPr/>
          <p:nvPr/>
        </p:nvCxnSpPr>
        <p:spPr>
          <a:xfrm flipH="1" flipV="1">
            <a:off x="8223559" y="2672799"/>
            <a:ext cx="602796" cy="1454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36874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5" name="Rectángulo 14"/>
          <p:cNvSpPr/>
          <p:nvPr/>
        </p:nvSpPr>
        <p:spPr>
          <a:xfrm>
            <a:off x="855232" y="1554525"/>
            <a:ext cx="9929308" cy="32340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1485365" y="2055985"/>
            <a:ext cx="3209725" cy="276999"/>
          </a:xfrm>
          <a:prstGeom prst="rect">
            <a:avLst/>
          </a:prstGeom>
        </p:spPr>
        <p:txBody>
          <a:bodyPr wrap="none">
            <a:spAutoFit/>
          </a:bodyPr>
          <a:lstStyle/>
          <a:p>
            <a:pPr>
              <a:spcAft>
                <a:spcPts val="0"/>
              </a:spcAft>
            </a:pPr>
            <a:r>
              <a:rPr lang="es-ES" sz="1200" b="1" dirty="0">
                <a:latin typeface="Calibri" panose="020F0502020204030204" pitchFamily="34" charset="0"/>
                <a:ea typeface="Times New Roman" panose="02020603050405020304" pitchFamily="18" charset="0"/>
              </a:rPr>
              <a:t>II. DATOS DE OBRA O APOYOS DEL </a:t>
            </a:r>
            <a:r>
              <a:rPr lang="es-ES" sz="1200" b="1" dirty="0" smtClean="0">
                <a:latin typeface="Calibri" panose="020F0502020204030204" pitchFamily="34" charset="0"/>
                <a:ea typeface="Times New Roman" panose="02020603050405020304" pitchFamily="18" charset="0"/>
              </a:rPr>
              <a:t>PROGRAMA</a:t>
            </a:r>
            <a:endParaRPr lang="es-MX" sz="1000" dirty="0">
              <a:effectLst/>
              <a:latin typeface="Tahoma" panose="020B0604030504040204" pitchFamily="34" charset="0"/>
              <a:ea typeface="Times New Roman" panose="02020603050405020304" pitchFamily="18" charset="0"/>
            </a:endParaRPr>
          </a:p>
        </p:txBody>
      </p:sp>
      <p:graphicFrame>
        <p:nvGraphicFramePr>
          <p:cNvPr id="11" name="Tabla 10"/>
          <p:cNvGraphicFramePr>
            <a:graphicFrameLocks noGrp="1"/>
          </p:cNvGraphicFramePr>
          <p:nvPr>
            <p:extLst>
              <p:ext uri="{D42A27DB-BD31-4B8C-83A1-F6EECF244321}">
                <p14:modId xmlns:p14="http://schemas.microsoft.com/office/powerpoint/2010/main" val="1904355796"/>
              </p:ext>
            </p:extLst>
          </p:nvPr>
        </p:nvGraphicFramePr>
        <p:xfrm>
          <a:off x="1663493" y="2585482"/>
          <a:ext cx="8323342" cy="1472184"/>
        </p:xfrm>
        <a:graphic>
          <a:graphicData uri="http://schemas.openxmlformats.org/drawingml/2006/table">
            <a:tbl>
              <a:tblPr firstRow="1" firstCol="1" lastRow="1" lastCol="1" bandRow="1" bandCol="1">
                <a:tableStyleId>{616DA210-FB5B-4158-B5E0-FEB733F419BA}</a:tableStyleId>
              </a:tblPr>
              <a:tblGrid>
                <a:gridCol w="2600212"/>
                <a:gridCol w="2082500"/>
                <a:gridCol w="1300106"/>
                <a:gridCol w="1233519"/>
                <a:gridCol w="1107005"/>
              </a:tblGrid>
              <a:tr h="183515">
                <a:tc rowSpan="2">
                  <a:txBody>
                    <a:bodyPr/>
                    <a:lstStyle/>
                    <a:p>
                      <a:pPr algn="just">
                        <a:lnSpc>
                          <a:spcPct val="115000"/>
                        </a:lnSpc>
                        <a:spcAft>
                          <a:spcPts val="0"/>
                        </a:spcAft>
                      </a:pPr>
                      <a:r>
                        <a:rPr lang="es-ES" sz="1200" dirty="0">
                          <a:effectLst/>
                        </a:rPr>
                        <a:t>Nombre y descripción del tipo de apoyo que se recibe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just">
                        <a:lnSpc>
                          <a:spcPct val="115000"/>
                        </a:lnSpc>
                        <a:spcAft>
                          <a:spcPts val="0"/>
                        </a:spcAft>
                      </a:pPr>
                      <a:r>
                        <a:rPr lang="es-ES" sz="1200">
                          <a:effectLst/>
                        </a:rPr>
                        <a:t>Ubicación o Domicilio (Calle, Número, Localidad, Municipio y Estado)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es-ES" sz="1200">
                          <a:effectLst/>
                        </a:rPr>
                        <a:t> </a:t>
                      </a:r>
                      <a:endParaRPr lang="es-MX" sz="1100">
                        <a:effectLst/>
                      </a:endParaRPr>
                    </a:p>
                    <a:p>
                      <a:pPr algn="ctr">
                        <a:lnSpc>
                          <a:spcPct val="115000"/>
                        </a:lnSpc>
                        <a:spcAft>
                          <a:spcPts val="0"/>
                        </a:spcAft>
                      </a:pPr>
                      <a:r>
                        <a:rPr lang="es-ES" sz="1200">
                          <a:effectLst/>
                        </a:rPr>
                        <a:t>Monto del apoyo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es-ES" sz="1200">
                          <a:effectLst/>
                        </a:rPr>
                        <a:t>Período de Ejecución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r>
              <a:tr h="570865">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a:lnSpc>
                          <a:spcPct val="115000"/>
                        </a:lnSpc>
                        <a:spcAft>
                          <a:spcPts val="0"/>
                        </a:spcAft>
                      </a:pPr>
                      <a:r>
                        <a:rPr lang="es-ES" sz="1200" b="0" dirty="0">
                          <a:effectLst/>
                        </a:rPr>
                        <a:t>Del</a:t>
                      </a:r>
                      <a:endParaRPr lang="es-MX"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0" dirty="0">
                          <a:effectLst/>
                        </a:rPr>
                        <a:t>Al</a:t>
                      </a:r>
                      <a:endParaRPr lang="es-MX"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7665">
                <a:tc>
                  <a:txBody>
                    <a:bodyPr/>
                    <a:lstStyle/>
                    <a:p>
                      <a:pPr>
                        <a:lnSpc>
                          <a:spcPct val="107000"/>
                        </a:lnSpc>
                        <a:spcAft>
                          <a:spcPts val="0"/>
                        </a:spcAft>
                      </a:pPr>
                      <a:r>
                        <a:rPr lang="es-ES" sz="1200" dirty="0">
                          <a:solidFill>
                            <a:srgbClr val="FF0000"/>
                          </a:solidFill>
                          <a:effectLst/>
                        </a:rPr>
                        <a:t>Apoyo para estudios de posgrado de alta calidad</a:t>
                      </a:r>
                      <a:endParaRPr lang="es-MX" sz="1200" dirty="0">
                        <a:solidFill>
                          <a:srgbClr val="FF0000"/>
                        </a:solidFill>
                        <a:effectLst/>
                      </a:endParaRPr>
                    </a:p>
                    <a:p>
                      <a:pPr algn="ctr">
                        <a:lnSpc>
                          <a:spcPct val="115000"/>
                        </a:lnSpc>
                        <a:spcAft>
                          <a:spcPts val="0"/>
                        </a:spcAft>
                      </a:pPr>
                      <a:r>
                        <a:rPr lang="es-ES" sz="1200" dirty="0">
                          <a:solidFill>
                            <a:srgbClr val="FF0000"/>
                          </a:solidFill>
                          <a:effectLst/>
                        </a:rPr>
                        <a:t> </a:t>
                      </a:r>
                      <a:endParaRPr lang="es-MX"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latin typeface="+mj-lt"/>
                        </a:rPr>
                        <a:t> </a:t>
                      </a:r>
                      <a:r>
                        <a:rPr lang="es-ES" sz="1200" b="1" dirty="0" smtClean="0">
                          <a:solidFill>
                            <a:srgbClr val="FF0000"/>
                          </a:solidFill>
                          <a:effectLst/>
                          <a:latin typeface="+mj-lt"/>
                          <a:ea typeface="Times New Roman" panose="02020603050405020304" pitchFamily="18" charset="0"/>
                          <a:cs typeface="Times New Roman" panose="02020603050405020304" pitchFamily="18" charset="0"/>
                        </a:rPr>
                        <a:t>Boulevard</a:t>
                      </a:r>
                      <a:r>
                        <a:rPr lang="es-ES" sz="1200" b="1" baseline="0" dirty="0" smtClean="0">
                          <a:solidFill>
                            <a:srgbClr val="FF0000"/>
                          </a:solidFill>
                          <a:effectLst/>
                          <a:latin typeface="+mj-lt"/>
                          <a:ea typeface="Times New Roman" panose="02020603050405020304" pitchFamily="18" charset="0"/>
                          <a:cs typeface="Times New Roman" panose="02020603050405020304" pitchFamily="18" charset="0"/>
                        </a:rPr>
                        <a:t> López Mateos 1300, </a:t>
                      </a:r>
                      <a:r>
                        <a:rPr lang="es-ES" sz="1200" b="1" dirty="0" smtClean="0">
                          <a:solidFill>
                            <a:srgbClr val="FF0000"/>
                          </a:solidFill>
                          <a:effectLst/>
                          <a:latin typeface="+mj-lt"/>
                          <a:ea typeface="Times New Roman" panose="02020603050405020304" pitchFamily="18" charset="0"/>
                          <a:cs typeface="Times New Roman" panose="02020603050405020304" pitchFamily="18" charset="0"/>
                        </a:rPr>
                        <a:t> Aguascalientes, Aguascalientes.</a:t>
                      </a:r>
                      <a:endParaRPr lang="es-MX" sz="1200" b="1"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solidFill>
                            <a:srgbClr val="FF0000"/>
                          </a:solidFill>
                          <a:effectLst/>
                        </a:rPr>
                        <a:t> 25,000 </a:t>
                      </a:r>
                      <a:r>
                        <a:rPr lang="es-ES" sz="1200" dirty="0" smtClean="0">
                          <a:solidFill>
                            <a:srgbClr val="FF0000"/>
                          </a:solidFill>
                          <a:effectLst/>
                        </a:rPr>
                        <a:t> </a:t>
                      </a:r>
                      <a:endParaRPr lang="es-MX"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dirty="0">
                          <a:solidFill>
                            <a:srgbClr val="FF0000"/>
                          </a:solidFill>
                          <a:effectLst/>
                        </a:rPr>
                        <a:t>Junio </a:t>
                      </a:r>
                      <a:r>
                        <a:rPr lang="es-ES" sz="1200" dirty="0" smtClean="0">
                          <a:solidFill>
                            <a:srgbClr val="FF0000"/>
                          </a:solidFill>
                          <a:effectLst/>
                        </a:rPr>
                        <a:t>2019</a:t>
                      </a:r>
                      <a:endParaRPr lang="es-MX"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solidFill>
                            <a:srgbClr val="FF0000"/>
                          </a:solidFill>
                          <a:effectLst/>
                        </a:rPr>
                        <a:t>Agosto 2021</a:t>
                      </a:r>
                      <a:endParaRPr lang="es-MX"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93708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855232" y="676220"/>
            <a:ext cx="10454452" cy="553207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sp>
        <p:nvSpPr>
          <p:cNvPr id="12" name="Rectángulo 11"/>
          <p:cNvSpPr/>
          <p:nvPr/>
        </p:nvSpPr>
        <p:spPr>
          <a:xfrm>
            <a:off x="1100354" y="804939"/>
            <a:ext cx="6542176" cy="276999"/>
          </a:xfrm>
          <a:prstGeom prst="rect">
            <a:avLst/>
          </a:prstGeom>
        </p:spPr>
        <p:txBody>
          <a:bodyPr wrap="none">
            <a:spAutoFit/>
          </a:bodyPr>
          <a:lstStyle/>
          <a:p>
            <a:r>
              <a:rPr lang="es-ES" sz="1200" b="1" dirty="0"/>
              <a:t>III. FUNCIONES Y COMPROMISOS QUE REALIZARÁ EL COMITÉ DE CONTRALORÍA SOCIAL</a:t>
            </a:r>
            <a:endParaRPr lang="es-MX" sz="1200" dirty="0"/>
          </a:p>
        </p:txBody>
      </p:sp>
      <p:graphicFrame>
        <p:nvGraphicFramePr>
          <p:cNvPr id="5" name="Tabla 4"/>
          <p:cNvGraphicFramePr>
            <a:graphicFrameLocks noGrp="1"/>
          </p:cNvGraphicFramePr>
          <p:nvPr>
            <p:extLst>
              <p:ext uri="{D42A27DB-BD31-4B8C-83A1-F6EECF244321}">
                <p14:modId xmlns:p14="http://schemas.microsoft.com/office/powerpoint/2010/main" val="2676841159"/>
              </p:ext>
            </p:extLst>
          </p:nvPr>
        </p:nvGraphicFramePr>
        <p:xfrm>
          <a:off x="2117510" y="1342026"/>
          <a:ext cx="7206963" cy="4661916"/>
        </p:xfrm>
        <a:graphic>
          <a:graphicData uri="http://schemas.openxmlformats.org/drawingml/2006/table">
            <a:tbl>
              <a:tblPr firstRow="1" firstCol="1" lastRow="1" lastCol="1" bandRow="1" bandCol="1">
                <a:tableStyleId>{616DA210-FB5B-4158-B5E0-FEB733F419BA}</a:tableStyleId>
              </a:tblPr>
              <a:tblGrid>
                <a:gridCol w="7206963"/>
              </a:tblGrid>
              <a:tr h="3386386">
                <a:tc>
                  <a:txBody>
                    <a:bodyPr/>
                    <a:lstStyle/>
                    <a:p>
                      <a:pPr algn="just">
                        <a:lnSpc>
                          <a:spcPct val="115000"/>
                        </a:lnSpc>
                        <a:spcAft>
                          <a:spcPts val="0"/>
                        </a:spcAft>
                      </a:pPr>
                      <a:r>
                        <a:rPr lang="es-MX" sz="800" dirty="0">
                          <a:effectLst/>
                        </a:rPr>
                        <a:t>Funciones: El Comité tiene la encomienda de realizar las siguientes actividades: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Solicitar la información pública relacionada con la operación del programa.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Vigilar que se difunda información suficiente, veraz y oportuna sobre la operación del programa federal.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Vigilar que el ejercicio de los recursos públicos para las obras, apoyos o servicios sea oportuno transparente y con apego a lo establecido en las reglas de operación.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Vigilar que se difunda el padrón de beneficiarios.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Vigilar que los beneficiarios del programa federal cumplan con los requisitos para tener ese carácter.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Vigilar que se cumpla con los periodos de ejecución de las obras o de la entrega de los apoyos o servicios.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Vigilar que exista documentación comprobatoria del ejercicio de los recursos públicos y de la entrega de las obras, apoyos o servicios.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Vigilar que el programa federal no se utilice con fines políticos, electorales, de lucro u otros distintos al objeto del programa federal.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Vigilar que el programa federal no sea aplicado afectando la igualdad entre mujeres y hombres.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Vigilar que las autoridades competentes den atención a las quejas y denuncias relacionadas con el programa federal.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Registrar en los informes los resultados de las actividades de contraloría social realizadas, así como dar seguimiento, en su caso, a los mismos (antes cédulas).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Recibir las quejas y denuncias sobre la aplicación y ejecución de los programas federales. </a:t>
                      </a:r>
                    </a:p>
                    <a:p>
                      <a:pPr algn="just">
                        <a:lnSpc>
                          <a:spcPct val="115000"/>
                        </a:lnSpc>
                        <a:spcAft>
                          <a:spcPts val="0"/>
                        </a:spcAft>
                      </a:pPr>
                      <a:r>
                        <a:rPr lang="es-MX" sz="800" dirty="0">
                          <a:effectLst/>
                        </a:rPr>
                        <a:t> </a:t>
                      </a:r>
                    </a:p>
                    <a:p>
                      <a:pPr algn="just">
                        <a:lnSpc>
                          <a:spcPct val="115000"/>
                        </a:lnSpc>
                        <a:spcAft>
                          <a:spcPts val="0"/>
                        </a:spcAft>
                      </a:pPr>
                      <a:r>
                        <a:rPr lang="es-MX" sz="800" dirty="0">
                          <a:effectLst/>
                        </a:rPr>
                        <a:t>Recibir las quejas y denuncias que puedan dar lugar al financiamiento de responsabilidades administrativas, civiles o penales relacionadas con los programas federales, así como turnarlas a las autoridades competentes para su atención. </a:t>
                      </a:r>
                    </a:p>
                    <a:p>
                      <a:pPr>
                        <a:lnSpc>
                          <a:spcPct val="115000"/>
                        </a:lnSpc>
                        <a:spcAft>
                          <a:spcPts val="0"/>
                        </a:spcAft>
                      </a:pPr>
                      <a:r>
                        <a:rPr lang="es-ES" sz="800" dirty="0">
                          <a:effectLst/>
                        </a:rPr>
                        <a:t> </a:t>
                      </a:r>
                      <a:endParaRPr lang="es-MX" sz="800" dirty="0">
                        <a:effectLst/>
                      </a:endParaRPr>
                    </a:p>
                    <a:p>
                      <a:pPr>
                        <a:lnSpc>
                          <a:spcPct val="115000"/>
                        </a:lnSpc>
                        <a:spcAft>
                          <a:spcPts val="0"/>
                        </a:spcAft>
                      </a:pPr>
                      <a:r>
                        <a:rPr lang="es-ES" sz="500" dirty="0">
                          <a:effectLst/>
                        </a:rPr>
                        <a:t> </a:t>
                      </a:r>
                      <a:endParaRPr lang="es-MX" sz="400" dirty="0">
                        <a:effectLst/>
                      </a:endParaRPr>
                    </a:p>
                    <a:p>
                      <a:pPr>
                        <a:lnSpc>
                          <a:spcPct val="115000"/>
                        </a:lnSpc>
                        <a:spcAft>
                          <a:spcPts val="0"/>
                        </a:spcAft>
                      </a:pPr>
                      <a:r>
                        <a:rPr lang="es-ES" sz="500" dirty="0">
                          <a:effectLst/>
                        </a:rPr>
                        <a:t> </a:t>
                      </a:r>
                      <a:endParaRPr lang="es-MX"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7171" marR="27171" marT="0" marB="0"/>
                </a:tc>
              </a:tr>
            </a:tbl>
          </a:graphicData>
        </a:graphic>
      </p:graphicFrame>
      <p:sp>
        <p:nvSpPr>
          <p:cNvPr id="13" name="Rectángulo 12"/>
          <p:cNvSpPr/>
          <p:nvPr/>
        </p:nvSpPr>
        <p:spPr>
          <a:xfrm>
            <a:off x="9224086" y="2554921"/>
            <a:ext cx="2085598"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dirty="0" smtClean="0">
                <a:ln w="0"/>
                <a:effectLst>
                  <a:outerShdw blurRad="38100" dist="19050" dir="2700000" algn="tl" rotWithShape="0">
                    <a:schemeClr val="dk1">
                      <a:alpha val="40000"/>
                    </a:schemeClr>
                  </a:outerShdw>
                </a:effectLst>
                <a:latin typeface="Century Gothic (Cuerpo)"/>
                <a:ea typeface="Times New Roman" panose="02020603050405020304" pitchFamily="18" charset="0"/>
              </a:rPr>
              <a:t>Se deben conservan todos los compromisos</a:t>
            </a:r>
            <a:endParaRPr lang="es-MX" sz="1400" dirty="0">
              <a:ln w="0"/>
              <a:effectLst>
                <a:outerShdw blurRad="38100" dist="19050" dir="2700000" algn="tl" rotWithShape="0">
                  <a:schemeClr val="dk1">
                    <a:alpha val="40000"/>
                  </a:schemeClr>
                </a:outerShdw>
              </a:effectLst>
              <a:latin typeface="Century Gothic (Cuerpo)"/>
              <a:ea typeface="Times New Roman" panose="02020603050405020304" pitchFamily="18" charset="0"/>
            </a:endParaRPr>
          </a:p>
        </p:txBody>
      </p:sp>
    </p:spTree>
    <p:extLst>
      <p:ext uri="{BB962C8B-B14F-4D97-AF65-F5344CB8AC3E}">
        <p14:creationId xmlns:p14="http://schemas.microsoft.com/office/powerpoint/2010/main" val="42183063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722884" y="637675"/>
            <a:ext cx="10586800" cy="551046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endParaRPr lang="es-ES" sz="1100" dirty="0" smtClean="0"/>
          </a:p>
          <a:p>
            <a:endParaRPr lang="es-ES" sz="1100" dirty="0"/>
          </a:p>
          <a:p>
            <a:endParaRPr lang="es-ES" sz="1100" dirty="0" smtClean="0"/>
          </a:p>
          <a:p>
            <a:endParaRPr lang="es-ES" sz="1100" dirty="0"/>
          </a:p>
          <a:p>
            <a:endParaRPr lang="es-ES" sz="1100" dirty="0" smtClean="0"/>
          </a:p>
          <a:p>
            <a:endParaRPr lang="es-ES" sz="1100" dirty="0"/>
          </a:p>
          <a:p>
            <a:endParaRPr lang="es-ES" sz="1100" dirty="0" smtClean="0"/>
          </a:p>
          <a:p>
            <a:endParaRPr lang="es-ES" sz="1100" dirty="0"/>
          </a:p>
          <a:p>
            <a:endParaRPr lang="es-ES" sz="1100" dirty="0" smtClean="0"/>
          </a:p>
          <a:p>
            <a:endParaRPr lang="es-ES" sz="1100" dirty="0"/>
          </a:p>
          <a:p>
            <a:endParaRPr lang="es-ES" sz="1100" dirty="0" smtClean="0"/>
          </a:p>
          <a:p>
            <a:endParaRPr lang="es-ES" sz="1100" dirty="0"/>
          </a:p>
          <a:p>
            <a:endParaRPr lang="es-ES" sz="1100" dirty="0" smtClean="0"/>
          </a:p>
          <a:p>
            <a:endParaRPr lang="es-ES" sz="1100" dirty="0"/>
          </a:p>
          <a:p>
            <a:endParaRPr lang="es-ES" sz="1100" dirty="0" smtClean="0"/>
          </a:p>
          <a:p>
            <a:endParaRPr lang="es-ES" sz="1100" dirty="0"/>
          </a:p>
          <a:p>
            <a:endParaRPr lang="es-ES" sz="1100" dirty="0" smtClean="0"/>
          </a:p>
          <a:p>
            <a:endParaRPr lang="es-ES" sz="1100" dirty="0"/>
          </a:p>
          <a:p>
            <a:endParaRPr lang="es-ES" sz="1100" dirty="0" smtClean="0"/>
          </a:p>
          <a:p>
            <a:endParaRPr lang="es-ES" sz="1100" dirty="0"/>
          </a:p>
          <a:p>
            <a:endParaRPr lang="es-ES" sz="1100" dirty="0" smtClean="0"/>
          </a:p>
          <a:p>
            <a:endParaRPr lang="es-ES" sz="1100" dirty="0"/>
          </a:p>
          <a:p>
            <a:endParaRPr lang="es-ES" sz="1100" dirty="0" smtClean="0"/>
          </a:p>
          <a:p>
            <a:r>
              <a:rPr lang="es-ES" sz="1100" dirty="0" smtClean="0"/>
              <a:t>Nota1</a:t>
            </a:r>
            <a:r>
              <a:rPr lang="es-ES" sz="1100" dirty="0"/>
              <a:t>: Los beneficiarios eligieron por mayoría de votos a los integrantes de este Comité de Contraloría Social.</a:t>
            </a:r>
            <a:endParaRPr lang="es-MX" sz="1100" dirty="0"/>
          </a:p>
          <a:p>
            <a:r>
              <a:rPr lang="es-ES" sz="1100" dirty="0"/>
              <a:t>Nota2: Los integrantes del Comité de Contraloría Social asumen esta acta de registro como escrito libre para solicitar su registro ante el PRODEP, con fundamento en el artículo 70 de la Ley General de Desarrollo Social.</a:t>
            </a:r>
            <a:endParaRPr lang="es-MX" sz="1100" dirty="0"/>
          </a:p>
          <a:p>
            <a:r>
              <a:rPr lang="es-ES" sz="1100" b="1" dirty="0"/>
              <a:t> </a:t>
            </a:r>
            <a:endParaRPr lang="es-MX" sz="1100" dirty="0"/>
          </a:p>
          <a:p>
            <a:r>
              <a:rPr lang="es-MX" sz="1100" dirty="0"/>
              <a:t>Los firmantes, acordamos constituir el Comité de Contraloría Social mediante un proceso de elección libre y democrático, propiciando la participación equitativa entre hombres y mujeres. Asimismo, manifestamos nuestra voluntad de solicitar, mediante el presente documento, nuestro Registro como Comité de Contraloría Social ante el Programa para el Desarrollo Profesional Docente (PRODEP). </a:t>
            </a:r>
          </a:p>
        </p:txBody>
      </p:sp>
      <p:pic>
        <p:nvPicPr>
          <p:cNvPr id="9" name="Imagen 8"/>
          <p:cNvPicPr/>
          <p:nvPr/>
        </p:nvPicPr>
        <p:blipFill>
          <a:blip r:embed="rId2"/>
          <a:stretch>
            <a:fillRect/>
          </a:stretch>
        </p:blipFill>
        <p:spPr>
          <a:xfrm>
            <a:off x="10445675" y="480326"/>
            <a:ext cx="677731" cy="649227"/>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945341068"/>
              </p:ext>
            </p:extLst>
          </p:nvPr>
        </p:nvGraphicFramePr>
        <p:xfrm>
          <a:off x="2109744" y="987706"/>
          <a:ext cx="7527549" cy="2450819"/>
        </p:xfrm>
        <a:graphic>
          <a:graphicData uri="http://schemas.openxmlformats.org/drawingml/2006/table">
            <a:tbl>
              <a:tblPr firstRow="1" firstCol="1" lastRow="1" lastCol="1" bandRow="1" bandCol="1">
                <a:tableStyleId>{5940675A-B579-460E-94D1-54222C63F5DA}</a:tableStyleId>
              </a:tblPr>
              <a:tblGrid>
                <a:gridCol w="7527549"/>
              </a:tblGrid>
              <a:tr h="1819883">
                <a:tc>
                  <a:txBody>
                    <a:bodyPr/>
                    <a:lstStyle/>
                    <a:p>
                      <a:pPr>
                        <a:lnSpc>
                          <a:spcPct val="115000"/>
                        </a:lnSpc>
                        <a:spcAft>
                          <a:spcPts val="0"/>
                        </a:spcAft>
                      </a:pPr>
                      <a:r>
                        <a:rPr lang="es-ES" sz="1200" dirty="0">
                          <a:effectLst/>
                        </a:rPr>
                        <a:t>*Compromisos (ver compromisos en este formato al final):</a:t>
                      </a:r>
                      <a:endParaRPr lang="es-MX" sz="1100" dirty="0">
                        <a:effectLst/>
                      </a:endParaRPr>
                    </a:p>
                    <a:p>
                      <a:pPr>
                        <a:lnSpc>
                          <a:spcPct val="115000"/>
                        </a:lnSpc>
                        <a:spcAft>
                          <a:spcPts val="0"/>
                        </a:spcAft>
                      </a:pPr>
                      <a:r>
                        <a:rPr lang="es-ES" sz="1200" dirty="0">
                          <a:effectLst/>
                        </a:rPr>
                        <a:t> </a:t>
                      </a:r>
                      <a:endParaRPr lang="es-MX" sz="1100" dirty="0">
                        <a:effectLst/>
                      </a:endParaRPr>
                    </a:p>
                    <a:p>
                      <a:pPr marL="342900" lvl="0" indent="-342900">
                        <a:lnSpc>
                          <a:spcPct val="115000"/>
                        </a:lnSpc>
                        <a:spcAft>
                          <a:spcPts val="0"/>
                        </a:spcAft>
                        <a:buFont typeface="+mj-lt"/>
                        <a:buAutoNum type="arabicPeriod"/>
                        <a:tabLst>
                          <a:tab pos="457200" algn="l"/>
                        </a:tabLst>
                      </a:pPr>
                      <a:r>
                        <a:rPr lang="es-ES" sz="1200" dirty="0">
                          <a:effectLst/>
                        </a:rPr>
                        <a:t>Tomar la capacitación para realizar las actividades de CS por parte del RCS de las IES,</a:t>
                      </a:r>
                      <a:endParaRPr lang="es-MX" sz="1100" dirty="0">
                        <a:effectLst/>
                      </a:endParaRPr>
                    </a:p>
                    <a:p>
                      <a:pPr marL="342900" lvl="0" indent="-342900">
                        <a:lnSpc>
                          <a:spcPct val="115000"/>
                        </a:lnSpc>
                        <a:spcAft>
                          <a:spcPts val="0"/>
                        </a:spcAft>
                        <a:buFont typeface="+mj-lt"/>
                        <a:buAutoNum type="arabicPeriod"/>
                        <a:tabLst>
                          <a:tab pos="457200" algn="l"/>
                        </a:tabLst>
                      </a:pPr>
                      <a:r>
                        <a:rPr lang="es-ES" sz="1200" dirty="0">
                          <a:effectLst/>
                        </a:rPr>
                        <a:t>Solicitar al RCS de la IE la información pública relacionada con la operación del Programa,</a:t>
                      </a:r>
                      <a:endParaRPr lang="es-MX" sz="1100" dirty="0">
                        <a:effectLst/>
                      </a:endParaRPr>
                    </a:p>
                    <a:p>
                      <a:pPr marL="342900" lvl="0" indent="-342900">
                        <a:lnSpc>
                          <a:spcPct val="115000"/>
                        </a:lnSpc>
                        <a:spcAft>
                          <a:spcPts val="0"/>
                        </a:spcAft>
                        <a:buFont typeface="+mj-lt"/>
                        <a:buAutoNum type="arabicPeriod"/>
                        <a:tabLst>
                          <a:tab pos="457200" algn="l"/>
                        </a:tabLst>
                      </a:pPr>
                      <a:r>
                        <a:rPr lang="es-ES" sz="1200" dirty="0">
                          <a:effectLst/>
                        </a:rPr>
                        <a:t>Registrar en el informe(s) el(los) resultado(s) de las actividades de contraloría social realizadas, así como dar seguimiento, en su caso, a los mismos; </a:t>
                      </a:r>
                      <a:endParaRPr lang="es-MX" sz="1100" dirty="0">
                        <a:effectLst/>
                      </a:endParaRPr>
                    </a:p>
                    <a:p>
                      <a:pPr marL="342900" lvl="0" indent="-342900">
                        <a:lnSpc>
                          <a:spcPct val="115000"/>
                        </a:lnSpc>
                        <a:spcAft>
                          <a:spcPts val="0"/>
                        </a:spcAft>
                        <a:buFont typeface="+mj-lt"/>
                        <a:buAutoNum type="arabicPeriod"/>
                        <a:tabLst>
                          <a:tab pos="457200" algn="l"/>
                        </a:tabLst>
                      </a:pPr>
                      <a:r>
                        <a:rPr lang="es-ES" sz="1200" dirty="0">
                          <a:effectLst/>
                        </a:rPr>
                        <a:t>Supervisar que se apliquen correctamente los recursos al 100% con base en las cartas de liberación del </a:t>
                      </a:r>
                      <a:r>
                        <a:rPr lang="es-ES" sz="1200" dirty="0" smtClean="0">
                          <a:effectLst/>
                        </a:rPr>
                        <a:t>programa</a:t>
                      </a:r>
                      <a:endParaRPr lang="es-MX" sz="1100" dirty="0">
                        <a:effectLst/>
                      </a:endParaRPr>
                    </a:p>
                  </a:txBody>
                  <a:tcPr marL="68580" marR="68580" marT="0" marB="0"/>
                </a:tc>
              </a:tr>
              <a:tr h="594241">
                <a:tc>
                  <a:txBody>
                    <a:bodyPr/>
                    <a:lstStyle/>
                    <a:p>
                      <a:pPr>
                        <a:lnSpc>
                          <a:spcPct val="115000"/>
                        </a:lnSpc>
                        <a:spcAft>
                          <a:spcPts val="0"/>
                        </a:spcAft>
                      </a:pPr>
                      <a:r>
                        <a:rPr lang="es-ES" sz="1200" dirty="0">
                          <a:effectLst/>
                        </a:rPr>
                        <a:t>Comentarios Adicionales:</a:t>
                      </a:r>
                      <a:endParaRPr lang="es-MX" sz="1100" dirty="0">
                        <a:effectLst/>
                      </a:endParaRPr>
                    </a:p>
                    <a:p>
                      <a:pPr>
                        <a:lnSpc>
                          <a:spcPct val="115000"/>
                        </a:lnSpc>
                        <a:spcAft>
                          <a:spcPts val="0"/>
                        </a:spcAft>
                      </a:pPr>
                      <a:r>
                        <a:rPr lang="es-ES" sz="1200" dirty="0">
                          <a:effectLst/>
                        </a:rPr>
                        <a:t> </a:t>
                      </a:r>
                      <a:endParaRPr lang="es-MX" sz="1100" dirty="0">
                        <a:effectLst/>
                      </a:endParaRPr>
                    </a:p>
                    <a:p>
                      <a:pPr>
                        <a:lnSpc>
                          <a:spcPct val="115000"/>
                        </a:lnSpc>
                        <a:spcAft>
                          <a:spcPts val="0"/>
                        </a:spcAft>
                      </a:pPr>
                      <a:r>
                        <a:rPr lang="es-ES"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770335035"/>
              </p:ext>
            </p:extLst>
          </p:nvPr>
        </p:nvGraphicFramePr>
        <p:xfrm>
          <a:off x="2481555" y="3567680"/>
          <a:ext cx="6470650" cy="1051560"/>
        </p:xfrm>
        <a:graphic>
          <a:graphicData uri="http://schemas.openxmlformats.org/drawingml/2006/table">
            <a:tbl>
              <a:tblPr firstRow="1" firstCol="1" lastRow="1" lastCol="1" bandRow="1" bandCol="1">
                <a:tableStyleId>{5940675A-B579-460E-94D1-54222C63F5DA}</a:tableStyleId>
              </a:tblPr>
              <a:tblGrid>
                <a:gridCol w="3126740"/>
                <a:gridCol w="228600"/>
                <a:gridCol w="3115310"/>
              </a:tblGrid>
              <a:tr h="0">
                <a:tc>
                  <a:txBody>
                    <a:bodyPr/>
                    <a:lstStyle/>
                    <a:p>
                      <a:pPr algn="ctr">
                        <a:lnSpc>
                          <a:spcPct val="115000"/>
                        </a:lnSpc>
                        <a:spcAft>
                          <a:spcPts val="0"/>
                        </a:spcAft>
                      </a:pPr>
                      <a:r>
                        <a:rPr lang="es-ES" sz="1200" b="1" dirty="0" smtClean="0">
                          <a:solidFill>
                            <a:srgbClr val="FF0000"/>
                          </a:solidFill>
                          <a:effectLst/>
                        </a:rPr>
                        <a:t>Mariela López</a:t>
                      </a:r>
                      <a:r>
                        <a:rPr lang="es-ES" sz="1200" b="1" baseline="0" dirty="0" smtClean="0">
                          <a:solidFill>
                            <a:srgbClr val="FF0000"/>
                          </a:solidFill>
                          <a:effectLst/>
                        </a:rPr>
                        <a:t> </a:t>
                      </a:r>
                      <a:r>
                        <a:rPr lang="es-ES" sz="1200" b="1" baseline="0" dirty="0" err="1" smtClean="0">
                          <a:solidFill>
                            <a:srgbClr val="FF0000"/>
                          </a:solidFill>
                          <a:effectLst/>
                        </a:rPr>
                        <a:t>López</a:t>
                      </a:r>
                      <a:endParaRPr lang="es-ES" sz="1200" b="1" baseline="0" dirty="0" smtClean="0">
                        <a:solidFill>
                          <a:srgbClr val="FF0000"/>
                        </a:solidFill>
                        <a:effectLst/>
                      </a:endParaRPr>
                    </a:p>
                    <a:p>
                      <a:pPr algn="ctr">
                        <a:lnSpc>
                          <a:spcPct val="115000"/>
                        </a:lnSpc>
                        <a:spcAft>
                          <a:spcPts val="0"/>
                        </a:spcAft>
                      </a:pPr>
                      <a:r>
                        <a:rPr lang="es-ES" sz="1200" b="0" dirty="0" smtClean="0">
                          <a:effectLst/>
                        </a:rPr>
                        <a:t>Responsable </a:t>
                      </a:r>
                      <a:r>
                        <a:rPr lang="es-ES" sz="1200" b="0" dirty="0">
                          <a:effectLst/>
                        </a:rPr>
                        <a:t>de Contraloría Social en la Institución Ejecutora </a:t>
                      </a:r>
                      <a:endParaRPr lang="es-MX" sz="1200" b="0" dirty="0">
                        <a:effectLst/>
                      </a:endParaRPr>
                    </a:p>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 sz="1200" b="1" kern="1200" dirty="0" smtClean="0">
                          <a:solidFill>
                            <a:srgbClr val="FF0000"/>
                          </a:solidFill>
                          <a:effectLst/>
                          <a:latin typeface="+mn-lt"/>
                          <a:ea typeface="+mn-ea"/>
                          <a:cs typeface="+mn-cs"/>
                        </a:rPr>
                        <a:t>Julio Gómez Ricarde</a:t>
                      </a:r>
                    </a:p>
                    <a:p>
                      <a:pPr algn="ctr">
                        <a:lnSpc>
                          <a:spcPct val="115000"/>
                        </a:lnSpc>
                        <a:spcAft>
                          <a:spcPts val="0"/>
                        </a:spcAft>
                      </a:pPr>
                      <a:r>
                        <a:rPr lang="es-ES" sz="1200" b="0" dirty="0" smtClean="0">
                          <a:effectLst/>
                        </a:rPr>
                        <a:t>Representante </a:t>
                      </a:r>
                      <a:r>
                        <a:rPr lang="es-ES" sz="1200" b="0" dirty="0">
                          <a:effectLst/>
                        </a:rPr>
                        <a:t>del Comité de Contraloría Social en la Institución Ejecutora</a:t>
                      </a:r>
                      <a:endParaRPr lang="es-MX" sz="1200" b="0" dirty="0">
                        <a:effectLst/>
                      </a:endParaRPr>
                    </a:p>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5" name="Rectangle 1"/>
          <p:cNvSpPr>
            <a:spLocks noChangeArrowheads="1"/>
          </p:cNvSpPr>
          <p:nvPr/>
        </p:nvSpPr>
        <p:spPr bwMode="auto">
          <a:xfrm>
            <a:off x="2625141" y="458879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3" name="Rectángulo 12"/>
          <p:cNvSpPr/>
          <p:nvPr/>
        </p:nvSpPr>
        <p:spPr>
          <a:xfrm>
            <a:off x="8798121" y="3107164"/>
            <a:ext cx="2511563"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dirty="0" smtClean="0">
                <a:ln w="0"/>
                <a:effectLst>
                  <a:outerShdw blurRad="38100" dist="19050" dir="2700000" algn="tl" rotWithShape="0">
                    <a:schemeClr val="dk1">
                      <a:alpha val="40000"/>
                    </a:schemeClr>
                  </a:outerShdw>
                </a:effectLst>
                <a:latin typeface="Century Gothic (Cuerpo)"/>
                <a:ea typeface="Times New Roman" panose="02020603050405020304" pitchFamily="18" charset="0"/>
              </a:rPr>
              <a:t>Firma y nombre de Responsable de CS y Representante del Comit</a:t>
            </a:r>
            <a:r>
              <a:rPr lang="es-MX" dirty="0">
                <a:ln w="0"/>
                <a:effectLst>
                  <a:outerShdw blurRad="38100" dist="19050" dir="2700000" algn="tl" rotWithShape="0">
                    <a:schemeClr val="dk1">
                      <a:alpha val="40000"/>
                    </a:schemeClr>
                  </a:outerShdw>
                </a:effectLst>
                <a:latin typeface="Century Gothic (Cuerpo)"/>
                <a:ea typeface="Times New Roman" panose="02020603050405020304" pitchFamily="18" charset="0"/>
              </a:rPr>
              <a:t>é</a:t>
            </a:r>
          </a:p>
        </p:txBody>
      </p:sp>
    </p:spTree>
    <p:extLst>
      <p:ext uri="{BB962C8B-B14F-4D97-AF65-F5344CB8AC3E}">
        <p14:creationId xmlns:p14="http://schemas.microsoft.com/office/powerpoint/2010/main" val="16880918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3" name="Llaves 2"/>
          <p:cNvSpPr/>
          <p:nvPr/>
        </p:nvSpPr>
        <p:spPr>
          <a:xfrm>
            <a:off x="3293779" y="1280160"/>
            <a:ext cx="4882033" cy="2635624"/>
          </a:xfrm>
          <a:prstGeom prst="bracePair">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p>
        </p:txBody>
      </p:sp>
      <p:sp>
        <p:nvSpPr>
          <p:cNvPr id="15" name="Llaves 14"/>
          <p:cNvSpPr/>
          <p:nvPr/>
        </p:nvSpPr>
        <p:spPr>
          <a:xfrm>
            <a:off x="3579019" y="4109420"/>
            <a:ext cx="4596793" cy="1577787"/>
          </a:xfrm>
          <a:prstGeom prst="bracePair">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p>
        </p:txBody>
      </p:sp>
      <p:sp>
        <p:nvSpPr>
          <p:cNvPr id="17" name="Rectángulo 16"/>
          <p:cNvSpPr/>
          <p:nvPr/>
        </p:nvSpPr>
        <p:spPr>
          <a:xfrm>
            <a:off x="2234348" y="456373"/>
            <a:ext cx="1344671"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s-ES_tradnl" sz="24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PASO</a:t>
            </a:r>
            <a:r>
              <a:rPr lang="es-ES_tradnl" sz="20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 </a:t>
            </a:r>
            <a:r>
              <a:rPr lang="es-ES_tradnl" sz="24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5</a:t>
            </a:r>
            <a:endParaRPr lang="es-ES_tradnl" sz="28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18" name="Rectángulo 17"/>
          <p:cNvSpPr/>
          <p:nvPr/>
        </p:nvSpPr>
        <p:spPr>
          <a:xfrm>
            <a:off x="503795" y="497435"/>
            <a:ext cx="1434009" cy="92333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s-ES_tradnl"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A5 Acta de sustitución</a:t>
            </a:r>
            <a:endParaRPr lang="es-ES_tradnl"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pic>
        <p:nvPicPr>
          <p:cNvPr id="19" name="Imagen 18"/>
          <p:cNvPicPr/>
          <p:nvPr/>
        </p:nvPicPr>
        <p:blipFill rotWithShape="1">
          <a:blip r:embed="rId3"/>
          <a:srcRect l="29202" t="4894" r="30806" b="8133"/>
          <a:stretch/>
        </p:blipFill>
        <p:spPr bwMode="auto">
          <a:xfrm>
            <a:off x="3948284" y="1086524"/>
            <a:ext cx="3824116" cy="4520192"/>
          </a:xfrm>
          <a:prstGeom prst="rect">
            <a:avLst/>
          </a:prstGeom>
          <a:ln>
            <a:noFill/>
          </a:ln>
          <a:extLst>
            <a:ext uri="{53640926-AAD7-44D8-BBD7-CCE9431645EC}">
              <a14:shadowObscured xmlns:a14="http://schemas.microsoft.com/office/drawing/2010/main"/>
            </a:ext>
          </a:extLst>
        </p:spPr>
      </p:pic>
      <p:sp>
        <p:nvSpPr>
          <p:cNvPr id="20" name="Rectángulo 19"/>
          <p:cNvSpPr/>
          <p:nvPr/>
        </p:nvSpPr>
        <p:spPr>
          <a:xfrm>
            <a:off x="8830317" y="1534662"/>
            <a:ext cx="2085598" cy="160043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sz="1400" dirty="0" smtClean="0">
                <a:ln w="0"/>
                <a:effectLst>
                  <a:outerShdw blurRad="38100" dist="19050" dir="2700000" algn="tl" rotWithShape="0">
                    <a:schemeClr val="dk1">
                      <a:alpha val="40000"/>
                    </a:schemeClr>
                  </a:outerShdw>
                </a:effectLst>
                <a:latin typeface="Century Gothic (Cuerpo)"/>
                <a:ea typeface="Times New Roman" panose="02020603050405020304" pitchFamily="18" charset="0"/>
              </a:rPr>
              <a:t>Los datos de la sección I. Datos generales y II. Datos de la obra o apoyos del Programa, deben coincidir con los establecidos en las minutas A2. </a:t>
            </a:r>
            <a:endParaRPr lang="es-MX" sz="1400" dirty="0">
              <a:ln w="0"/>
              <a:effectLst>
                <a:outerShdw blurRad="38100" dist="19050" dir="2700000" algn="tl" rotWithShape="0">
                  <a:schemeClr val="dk1">
                    <a:alpha val="40000"/>
                  </a:schemeClr>
                </a:outerShdw>
              </a:effectLst>
              <a:latin typeface="Century Gothic (Cuerpo)"/>
              <a:ea typeface="Times New Roman" panose="02020603050405020304" pitchFamily="18" charset="0"/>
            </a:endParaRPr>
          </a:p>
        </p:txBody>
      </p:sp>
      <p:sp>
        <p:nvSpPr>
          <p:cNvPr id="21" name="Rectángulo 20"/>
          <p:cNvSpPr/>
          <p:nvPr/>
        </p:nvSpPr>
        <p:spPr>
          <a:xfrm>
            <a:off x="730704" y="4434272"/>
            <a:ext cx="2511563"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dirty="0" smtClean="0">
                <a:ln w="0"/>
                <a:effectLst>
                  <a:outerShdw blurRad="38100" dist="19050" dir="2700000" algn="tl" rotWithShape="0">
                    <a:schemeClr val="dk1">
                      <a:alpha val="40000"/>
                    </a:schemeClr>
                  </a:outerShdw>
                </a:effectLst>
                <a:latin typeface="Century Gothic (Cuerpo)"/>
                <a:ea typeface="Times New Roman" panose="02020603050405020304" pitchFamily="18" charset="0"/>
              </a:rPr>
              <a:t>Primero se colocan los datos del integrante anterior, posteriormente los del nuevo integrante. </a:t>
            </a:r>
            <a:endParaRPr lang="es-MX" dirty="0">
              <a:ln w="0"/>
              <a:effectLst>
                <a:outerShdw blurRad="38100" dist="19050" dir="2700000" algn="tl" rotWithShape="0">
                  <a:schemeClr val="dk1">
                    <a:alpha val="40000"/>
                  </a:schemeClr>
                </a:outerShdw>
              </a:effectLst>
              <a:latin typeface="Century Gothic (Cuerpo)"/>
              <a:ea typeface="Times New Roman" panose="02020603050405020304" pitchFamily="18" charset="0"/>
            </a:endParaRPr>
          </a:p>
        </p:txBody>
      </p:sp>
      <p:cxnSp>
        <p:nvCxnSpPr>
          <p:cNvPr id="22" name="Conector recto de flecha 21"/>
          <p:cNvCxnSpPr/>
          <p:nvPr/>
        </p:nvCxnSpPr>
        <p:spPr>
          <a:xfrm flipH="1">
            <a:off x="7878207" y="1913022"/>
            <a:ext cx="856820" cy="5654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Conector recto de flecha 22"/>
          <p:cNvCxnSpPr/>
          <p:nvPr/>
        </p:nvCxnSpPr>
        <p:spPr>
          <a:xfrm flipV="1">
            <a:off x="2812687" y="4898313"/>
            <a:ext cx="1084085" cy="2746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259883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2" name="Llaves 11"/>
          <p:cNvSpPr/>
          <p:nvPr/>
        </p:nvSpPr>
        <p:spPr>
          <a:xfrm>
            <a:off x="3309176" y="1422953"/>
            <a:ext cx="4638421" cy="1753384"/>
          </a:xfrm>
          <a:prstGeom prst="bracePair">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p>
        </p:txBody>
      </p:sp>
      <p:sp>
        <p:nvSpPr>
          <p:cNvPr id="15" name="Llaves 14"/>
          <p:cNvSpPr/>
          <p:nvPr/>
        </p:nvSpPr>
        <p:spPr>
          <a:xfrm>
            <a:off x="3216300" y="3659792"/>
            <a:ext cx="4824171" cy="1773219"/>
          </a:xfrm>
          <a:prstGeom prst="bracePair">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p>
        </p:txBody>
      </p:sp>
      <p:pic>
        <p:nvPicPr>
          <p:cNvPr id="16" name="Imagen 15"/>
          <p:cNvPicPr/>
          <p:nvPr/>
        </p:nvPicPr>
        <p:blipFill rotWithShape="1">
          <a:blip r:embed="rId3"/>
          <a:srcRect l="30051" t="18823" r="31865" b="24323"/>
          <a:stretch/>
        </p:blipFill>
        <p:spPr bwMode="auto">
          <a:xfrm>
            <a:off x="3627979" y="939498"/>
            <a:ext cx="4007786" cy="4583184"/>
          </a:xfrm>
          <a:prstGeom prst="rect">
            <a:avLst/>
          </a:prstGeom>
          <a:ln>
            <a:noFill/>
          </a:ln>
          <a:extLst>
            <a:ext uri="{53640926-AAD7-44D8-BBD7-CCE9431645EC}">
              <a14:shadowObscured xmlns:a14="http://schemas.microsoft.com/office/drawing/2010/main"/>
            </a:ext>
          </a:extLst>
        </p:spPr>
      </p:pic>
      <p:sp>
        <p:nvSpPr>
          <p:cNvPr id="19" name="Rectángulo 18"/>
          <p:cNvSpPr/>
          <p:nvPr/>
        </p:nvSpPr>
        <p:spPr>
          <a:xfrm>
            <a:off x="8452150" y="3841090"/>
            <a:ext cx="2511563"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dirty="0" smtClean="0">
                <a:ln w="0"/>
                <a:effectLst>
                  <a:outerShdw blurRad="38100" dist="19050" dir="2700000" algn="tl" rotWithShape="0">
                    <a:schemeClr val="dk1">
                      <a:alpha val="40000"/>
                    </a:schemeClr>
                  </a:outerShdw>
                </a:effectLst>
                <a:latin typeface="Century Gothic (Cuerpo)"/>
                <a:ea typeface="Times New Roman" panose="02020603050405020304" pitchFamily="18" charset="0"/>
              </a:rPr>
              <a:t>Firma y nombre de Responsable de CS y Representante del Comit</a:t>
            </a:r>
            <a:r>
              <a:rPr lang="es-MX" dirty="0">
                <a:ln w="0"/>
                <a:effectLst>
                  <a:outerShdw blurRad="38100" dist="19050" dir="2700000" algn="tl" rotWithShape="0">
                    <a:schemeClr val="dk1">
                      <a:alpha val="40000"/>
                    </a:schemeClr>
                  </a:outerShdw>
                </a:effectLst>
                <a:latin typeface="Century Gothic (Cuerpo)"/>
                <a:ea typeface="Times New Roman" panose="02020603050405020304" pitchFamily="18" charset="0"/>
              </a:rPr>
              <a:t>é</a:t>
            </a:r>
          </a:p>
        </p:txBody>
      </p:sp>
      <p:sp>
        <p:nvSpPr>
          <p:cNvPr id="20" name="Rectángulo 19"/>
          <p:cNvSpPr/>
          <p:nvPr/>
        </p:nvSpPr>
        <p:spPr>
          <a:xfrm>
            <a:off x="613221" y="1783314"/>
            <a:ext cx="2511563"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dirty="0" smtClean="0">
                <a:ln w="0"/>
                <a:effectLst>
                  <a:outerShdw blurRad="38100" dist="19050" dir="2700000" algn="tl" rotWithShape="0">
                    <a:schemeClr val="dk1">
                      <a:alpha val="40000"/>
                    </a:schemeClr>
                  </a:outerShdw>
                </a:effectLst>
                <a:latin typeface="Century Gothic (Cuerpo)"/>
                <a:ea typeface="Times New Roman" panose="02020603050405020304" pitchFamily="18" charset="0"/>
              </a:rPr>
              <a:t>Seleccionar el motivo de la sustitución.</a:t>
            </a:r>
            <a:endParaRPr lang="es-MX" dirty="0">
              <a:ln w="0"/>
              <a:effectLst>
                <a:outerShdw blurRad="38100" dist="19050" dir="2700000" algn="tl" rotWithShape="0">
                  <a:schemeClr val="dk1">
                    <a:alpha val="40000"/>
                  </a:schemeClr>
                </a:outerShdw>
              </a:effectLst>
              <a:latin typeface="Century Gothic (Cuerpo)"/>
              <a:ea typeface="Times New Roman" panose="02020603050405020304" pitchFamily="18" charset="0"/>
            </a:endParaRPr>
          </a:p>
        </p:txBody>
      </p:sp>
    </p:spTree>
    <p:extLst>
      <p:ext uri="{BB962C8B-B14F-4D97-AF65-F5344CB8AC3E}">
        <p14:creationId xmlns:p14="http://schemas.microsoft.com/office/powerpoint/2010/main" val="4967759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7" name="Rectángulo 16"/>
          <p:cNvSpPr/>
          <p:nvPr/>
        </p:nvSpPr>
        <p:spPr>
          <a:xfrm>
            <a:off x="774551" y="1063623"/>
            <a:ext cx="9295881" cy="489200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sp>
        <p:nvSpPr>
          <p:cNvPr id="11" name="Rectángulo 10"/>
          <p:cNvSpPr/>
          <p:nvPr/>
        </p:nvSpPr>
        <p:spPr>
          <a:xfrm>
            <a:off x="1416137" y="1900635"/>
            <a:ext cx="3994427" cy="276999"/>
          </a:xfrm>
          <a:prstGeom prst="rect">
            <a:avLst/>
          </a:prstGeom>
        </p:spPr>
        <p:txBody>
          <a:bodyPr wrap="none">
            <a:spAutoFit/>
          </a:bodyPr>
          <a:lstStyle/>
          <a:p>
            <a:pPr>
              <a:spcAft>
                <a:spcPts val="0"/>
              </a:spcAft>
            </a:pPr>
            <a:r>
              <a:rPr lang="es-ES" sz="1200" b="1" dirty="0">
                <a:latin typeface="Calibri" panose="020F0502020204030204" pitchFamily="34" charset="0"/>
                <a:ea typeface="Times New Roman" panose="02020603050405020304" pitchFamily="18" charset="0"/>
              </a:rPr>
              <a:t>I. DATOS GENERALES DEL COMITÉ DE CONTRALORÍA SOCIAL</a:t>
            </a:r>
            <a:endParaRPr lang="es-MX" sz="1000" dirty="0">
              <a:effectLst/>
              <a:latin typeface="Tahoma" panose="020B0604030504040204" pitchFamily="34" charset="0"/>
              <a:ea typeface="Times New Roman" panose="02020603050405020304" pitchFamily="18" charset="0"/>
            </a:endParaRPr>
          </a:p>
        </p:txBody>
      </p:sp>
      <p:sp>
        <p:nvSpPr>
          <p:cNvPr id="15" name="Rectángulo 14"/>
          <p:cNvSpPr/>
          <p:nvPr/>
        </p:nvSpPr>
        <p:spPr>
          <a:xfrm>
            <a:off x="1416137" y="3371006"/>
            <a:ext cx="3397277" cy="276999"/>
          </a:xfrm>
          <a:prstGeom prst="rect">
            <a:avLst/>
          </a:prstGeom>
        </p:spPr>
        <p:txBody>
          <a:bodyPr wrap="none">
            <a:spAutoFit/>
          </a:bodyPr>
          <a:lstStyle/>
          <a:p>
            <a:pPr>
              <a:spcAft>
                <a:spcPts val="0"/>
              </a:spcAft>
            </a:pPr>
            <a:r>
              <a:rPr lang="es-ES" sz="1200" b="1" dirty="0">
                <a:latin typeface="Calibri" panose="020F0502020204030204" pitchFamily="34" charset="0"/>
                <a:ea typeface="Times New Roman" panose="02020603050405020304" pitchFamily="18" charset="0"/>
              </a:rPr>
              <a:t>II. DATOS DE LA OBRA O APOYOS DEL PROGRAMA </a:t>
            </a:r>
            <a:endParaRPr lang="es-MX" sz="1000" dirty="0">
              <a:effectLst/>
              <a:latin typeface="Tahoma" panose="020B0604030504040204" pitchFamily="34" charset="0"/>
              <a:ea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430006075"/>
              </p:ext>
            </p:extLst>
          </p:nvPr>
        </p:nvGraphicFramePr>
        <p:xfrm>
          <a:off x="1416137" y="1296706"/>
          <a:ext cx="7042063" cy="611307"/>
        </p:xfrm>
        <a:graphic>
          <a:graphicData uri="http://schemas.openxmlformats.org/drawingml/2006/table">
            <a:tbl>
              <a:tblPr firstRow="1" firstCol="1" bandRow="1">
                <a:tableStyleId>{5940675A-B579-460E-94D1-54222C63F5DA}</a:tableStyleId>
              </a:tblPr>
              <a:tblGrid>
                <a:gridCol w="3041223"/>
                <a:gridCol w="4000840"/>
              </a:tblGrid>
              <a:tr h="400995">
                <a:tc>
                  <a:txBody>
                    <a:bodyPr/>
                    <a:lstStyle/>
                    <a:p>
                      <a:pPr>
                        <a:lnSpc>
                          <a:spcPct val="115000"/>
                        </a:lnSpc>
                        <a:spcAft>
                          <a:spcPts val="0"/>
                        </a:spcAft>
                      </a:pPr>
                      <a:r>
                        <a:rPr lang="es-ES" sz="1200" dirty="0">
                          <a:effectLst/>
                        </a:rPr>
                        <a:t>Nombre de la Institución Educativa: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b="1" dirty="0">
                          <a:solidFill>
                            <a:srgbClr val="FF0000"/>
                          </a:solidFill>
                          <a:effectLst/>
                        </a:rPr>
                        <a:t>Universidad Tecnológica de Aguascalientes</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5911">
                <a:tc>
                  <a:txBody>
                    <a:bodyPr/>
                    <a:lstStyle/>
                    <a:p>
                      <a:pPr>
                        <a:lnSpc>
                          <a:spcPct val="115000"/>
                        </a:lnSpc>
                        <a:spcAft>
                          <a:spcPts val="0"/>
                        </a:spcAft>
                      </a:pPr>
                      <a:r>
                        <a:rPr lang="es-ES" sz="1200">
                          <a:effectLst/>
                        </a:rPr>
                        <a:t>Ejercicio fiscal: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b="1" dirty="0">
                          <a:solidFill>
                            <a:srgbClr val="FF0000"/>
                          </a:solidFill>
                          <a:effectLst/>
                        </a:rPr>
                        <a:t>2019</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3129775454"/>
              </p:ext>
            </p:extLst>
          </p:nvPr>
        </p:nvGraphicFramePr>
        <p:xfrm>
          <a:off x="1416137" y="2143774"/>
          <a:ext cx="7102222" cy="1243302"/>
        </p:xfrm>
        <a:graphic>
          <a:graphicData uri="http://schemas.openxmlformats.org/drawingml/2006/table">
            <a:tbl>
              <a:tblPr firstRow="1" firstCol="1" lastRow="1" lastCol="1" bandRow="1" bandCol="1">
                <a:tableStyleId>{5940675A-B579-460E-94D1-54222C63F5DA}</a:tableStyleId>
              </a:tblPr>
              <a:tblGrid>
                <a:gridCol w="3200403"/>
                <a:gridCol w="238491"/>
                <a:gridCol w="1691142"/>
                <a:gridCol w="238491"/>
                <a:gridCol w="1733695"/>
              </a:tblGrid>
              <a:tr h="404554">
                <a:tc>
                  <a:txBody>
                    <a:bodyPr/>
                    <a:lstStyle/>
                    <a:p>
                      <a:pPr algn="ctr">
                        <a:lnSpc>
                          <a:spcPct val="115000"/>
                        </a:lnSpc>
                        <a:spcAft>
                          <a:spcPts val="0"/>
                        </a:spcAft>
                      </a:pPr>
                      <a:r>
                        <a:rPr lang="es-ES" sz="1200" dirty="0">
                          <a:effectLst/>
                        </a:rPr>
                        <a:t>Nombre del Comité de Contraloría Social</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Número de registro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a:effectLst/>
                        </a:rPr>
                        <a:t>Fecha de registro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22678">
                <a:tc>
                  <a:txBody>
                    <a:bodyPr/>
                    <a:lstStyle/>
                    <a:p>
                      <a:pPr>
                        <a:lnSpc>
                          <a:spcPct val="115000"/>
                        </a:lnSpc>
                        <a:spcAft>
                          <a:spcPts val="0"/>
                        </a:spcAft>
                      </a:pPr>
                      <a:r>
                        <a:rPr lang="es-ES" sz="1200" b="1" dirty="0">
                          <a:solidFill>
                            <a:srgbClr val="FF0000"/>
                          </a:solidFill>
                          <a:effectLst/>
                        </a:rPr>
                        <a:t>Universidad Tecnológica de </a:t>
                      </a:r>
                      <a:r>
                        <a:rPr lang="es-ES" sz="1200" b="1" dirty="0" smtClean="0">
                          <a:solidFill>
                            <a:srgbClr val="FF0000"/>
                          </a:solidFill>
                          <a:effectLst/>
                        </a:rPr>
                        <a:t>Aguascalientes-CCS PRODEP 2019</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b="1" dirty="0">
                          <a:solidFill>
                            <a:srgbClr val="FF0000"/>
                          </a:solidFill>
                          <a:effectLst/>
                        </a:rPr>
                        <a:t> </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b="1" dirty="0">
                          <a:solidFill>
                            <a:srgbClr val="FF0000"/>
                          </a:solidFill>
                          <a:effectLst/>
                        </a:rPr>
                        <a:t> </a:t>
                      </a:r>
                      <a:r>
                        <a:rPr lang="en-US" sz="1200" b="1" dirty="0">
                          <a:solidFill>
                            <a:srgbClr val="FF0000"/>
                          </a:solidFill>
                          <a:effectLst/>
                        </a:rPr>
                        <a:t>2020-11-S245-04-514-01-001-2336-1/1</a:t>
                      </a:r>
                      <a:endParaRPr lang="es-MX" sz="1100" b="1" dirty="0">
                        <a:solidFill>
                          <a:srgbClr val="FF0000"/>
                        </a:solidFill>
                        <a:effectLst/>
                      </a:endParaRPr>
                    </a:p>
                    <a:p>
                      <a:pPr>
                        <a:lnSpc>
                          <a:spcPct val="115000"/>
                        </a:lnSpc>
                        <a:spcAft>
                          <a:spcPts val="0"/>
                        </a:spcAft>
                      </a:pPr>
                      <a:r>
                        <a:rPr lang="es-ES" sz="1200" b="1" dirty="0">
                          <a:solidFill>
                            <a:srgbClr val="FF0000"/>
                          </a:solidFill>
                          <a:effectLst/>
                        </a:rPr>
                        <a:t> </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b="1" dirty="0">
                          <a:solidFill>
                            <a:srgbClr val="FF0000"/>
                          </a:solidFill>
                          <a:effectLst/>
                        </a:rPr>
                        <a:t> </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b="1" dirty="0">
                          <a:solidFill>
                            <a:srgbClr val="FF0000"/>
                          </a:solidFill>
                          <a:effectLst/>
                        </a:rPr>
                        <a:t>24-08-2020</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8" name="Tabla 17"/>
          <p:cNvGraphicFramePr>
            <a:graphicFrameLocks noGrp="1"/>
          </p:cNvGraphicFramePr>
          <p:nvPr>
            <p:extLst>
              <p:ext uri="{D42A27DB-BD31-4B8C-83A1-F6EECF244321}">
                <p14:modId xmlns:p14="http://schemas.microsoft.com/office/powerpoint/2010/main" val="656265151"/>
              </p:ext>
            </p:extLst>
          </p:nvPr>
        </p:nvGraphicFramePr>
        <p:xfrm>
          <a:off x="1416137" y="3640771"/>
          <a:ext cx="7647731" cy="1878203"/>
        </p:xfrm>
        <a:graphic>
          <a:graphicData uri="http://schemas.openxmlformats.org/drawingml/2006/table">
            <a:tbl>
              <a:tblPr firstRow="1" firstCol="1" lastRow="1" lastCol="1" bandRow="1" bandCol="1">
                <a:tableStyleId>{5940675A-B579-460E-94D1-54222C63F5DA}</a:tableStyleId>
              </a:tblPr>
              <a:tblGrid>
                <a:gridCol w="1091410"/>
                <a:gridCol w="134383"/>
                <a:gridCol w="134383"/>
                <a:gridCol w="1150072"/>
                <a:gridCol w="1094873"/>
                <a:gridCol w="1576137"/>
                <a:gridCol w="890337"/>
                <a:gridCol w="1576136"/>
              </a:tblGrid>
              <a:tr h="398900">
                <a:tc gridSpan="8">
                  <a:txBody>
                    <a:bodyPr/>
                    <a:lstStyle/>
                    <a:p>
                      <a:pPr>
                        <a:lnSpc>
                          <a:spcPct val="107000"/>
                        </a:lnSpc>
                        <a:spcAft>
                          <a:spcPts val="0"/>
                        </a:spcAft>
                      </a:pPr>
                      <a:r>
                        <a:rPr lang="es-ES" sz="1200" b="1" dirty="0">
                          <a:solidFill>
                            <a:srgbClr val="FF0000"/>
                          </a:solidFill>
                          <a:effectLst/>
                        </a:rPr>
                        <a:t>Apoyo para estudios de posgrado de alta calidad</a:t>
                      </a:r>
                      <a:endParaRPr lang="es-MX" sz="1200" b="1" dirty="0">
                        <a:solidFill>
                          <a:srgbClr val="FF0000"/>
                        </a:solidFill>
                        <a:effectLst/>
                      </a:endParaRPr>
                    </a:p>
                    <a:p>
                      <a:pPr>
                        <a:lnSpc>
                          <a:spcPct val="115000"/>
                        </a:lnSpc>
                        <a:spcAft>
                          <a:spcPts val="0"/>
                        </a:spcAft>
                      </a:pPr>
                      <a:r>
                        <a:rPr lang="es-ES" sz="1200" b="1" dirty="0">
                          <a:effectLst/>
                        </a:rPr>
                        <a:t> </a:t>
                      </a:r>
                      <a:endParaRPr lang="es-MX"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9934">
                <a:tc gridSpan="2">
                  <a:txBody>
                    <a:bodyPr/>
                    <a:lstStyle/>
                    <a:p>
                      <a:pPr>
                        <a:lnSpc>
                          <a:spcPct val="115000"/>
                        </a:lnSpc>
                        <a:spcAft>
                          <a:spcPts val="0"/>
                        </a:spcAft>
                      </a:pPr>
                      <a:r>
                        <a:rPr lang="es-ES" sz="1200">
                          <a:effectLst/>
                        </a:rPr>
                        <a:t>Dirección: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gridSpan="6">
                  <a:txBody>
                    <a:bodyPr/>
                    <a:lstStyle/>
                    <a:p>
                      <a:pPr>
                        <a:lnSpc>
                          <a:spcPct val="115000"/>
                        </a:lnSpc>
                        <a:spcAft>
                          <a:spcPts val="0"/>
                        </a:spcAft>
                      </a:pPr>
                      <a:r>
                        <a:rPr lang="es-ES" sz="1200" b="1" dirty="0">
                          <a:solidFill>
                            <a:srgbClr val="FF0000"/>
                          </a:solidFill>
                          <a:effectLst/>
                        </a:rPr>
                        <a:t>Boulevard López Mateos 1300, Aguascalientes, Aguascalientes.</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78998">
                <a:tc>
                  <a:txBody>
                    <a:bodyPr/>
                    <a:lstStyle/>
                    <a:p>
                      <a:pPr>
                        <a:lnSpc>
                          <a:spcPct val="115000"/>
                        </a:lnSpc>
                        <a:spcAft>
                          <a:spcPts val="0"/>
                        </a:spcAft>
                      </a:pPr>
                      <a:r>
                        <a:rPr lang="es-ES" sz="1200">
                          <a:effectLst/>
                        </a:rPr>
                        <a:t>Localidad:</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15000"/>
                        </a:lnSpc>
                        <a:spcAft>
                          <a:spcPts val="0"/>
                        </a:spcAft>
                      </a:pPr>
                      <a:r>
                        <a:rPr lang="es-ES" sz="1200" b="1" dirty="0">
                          <a:solidFill>
                            <a:srgbClr val="FF0000"/>
                          </a:solidFill>
                          <a:effectLst/>
                        </a:rPr>
                        <a:t>La Cantera</a:t>
                      </a:r>
                      <a:endParaRPr lang="es-MX" sz="1100" b="1" dirty="0">
                        <a:solidFill>
                          <a:srgbClr val="FF0000"/>
                        </a:solidFill>
                        <a:effectLst/>
                      </a:endParaRPr>
                    </a:p>
                    <a:p>
                      <a:pPr>
                        <a:lnSpc>
                          <a:spcPct val="115000"/>
                        </a:lnSpc>
                        <a:spcAft>
                          <a:spcPts val="0"/>
                        </a:spcAft>
                      </a:pPr>
                      <a:r>
                        <a:rPr lang="es-ES"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a:txBody>
                    <a:bodyPr/>
                    <a:lstStyle/>
                    <a:p>
                      <a:pPr algn="r">
                        <a:lnSpc>
                          <a:spcPct val="115000"/>
                        </a:lnSpc>
                        <a:spcAft>
                          <a:spcPts val="0"/>
                        </a:spcAft>
                      </a:pPr>
                      <a:r>
                        <a:rPr lang="es-ES" sz="1200" dirty="0">
                          <a:effectLst/>
                        </a:rPr>
                        <a:t>Municipio: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b="1" dirty="0">
                          <a:solidFill>
                            <a:srgbClr val="FF0000"/>
                          </a:solidFill>
                          <a:effectLst/>
                        </a:rPr>
                        <a:t>Aguascalientes</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 sz="1200">
                          <a:effectLst/>
                        </a:rPr>
                        <a:t>Estado: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b="1" dirty="0">
                          <a:solidFill>
                            <a:srgbClr val="FF0000"/>
                          </a:solidFill>
                          <a:effectLst/>
                        </a:rPr>
                        <a:t>Aguascalientes</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9961">
                <a:tc gridSpan="3">
                  <a:txBody>
                    <a:bodyPr/>
                    <a:lstStyle/>
                    <a:p>
                      <a:pPr>
                        <a:lnSpc>
                          <a:spcPct val="115000"/>
                        </a:lnSpc>
                        <a:spcAft>
                          <a:spcPts val="0"/>
                        </a:spcAft>
                      </a:pPr>
                      <a:r>
                        <a:rPr lang="es-ES" sz="1200">
                          <a:effectLst/>
                        </a:rPr>
                        <a:t>Monto de la obra o apoyo: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gridSpan="5">
                  <a:txBody>
                    <a:bodyPr/>
                    <a:lstStyle/>
                    <a:p>
                      <a:pPr>
                        <a:lnSpc>
                          <a:spcPct val="115000"/>
                        </a:lnSpc>
                        <a:spcAft>
                          <a:spcPts val="0"/>
                        </a:spcAft>
                      </a:pPr>
                      <a:r>
                        <a:rPr lang="es-ES" sz="1200" b="1" dirty="0">
                          <a:solidFill>
                            <a:srgbClr val="FF0000"/>
                          </a:solidFill>
                          <a:effectLst/>
                        </a:rPr>
                        <a:t>25,000</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413748">
                <a:tc gridSpan="3">
                  <a:txBody>
                    <a:bodyPr/>
                    <a:lstStyle/>
                    <a:p>
                      <a:pPr>
                        <a:lnSpc>
                          <a:spcPct val="115000"/>
                        </a:lnSpc>
                        <a:spcAft>
                          <a:spcPts val="0"/>
                        </a:spcAft>
                      </a:pPr>
                      <a:r>
                        <a:rPr lang="es-ES" sz="1200" dirty="0">
                          <a:effectLst/>
                        </a:rPr>
                        <a:t>Período de apoyo: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gridSpan="5">
                  <a:txBody>
                    <a:bodyPr/>
                    <a:lstStyle/>
                    <a:p>
                      <a:pPr>
                        <a:lnSpc>
                          <a:spcPct val="115000"/>
                        </a:lnSpc>
                        <a:spcAft>
                          <a:spcPts val="0"/>
                        </a:spcAft>
                      </a:pPr>
                      <a:r>
                        <a:rPr lang="es-ES" sz="1200" b="1" dirty="0">
                          <a:solidFill>
                            <a:srgbClr val="FF0000"/>
                          </a:solidFill>
                          <a:effectLst/>
                        </a:rPr>
                        <a:t>Junio 2019 a Agosto 2021</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Tree>
    <p:extLst>
      <p:ext uri="{BB962C8B-B14F-4D97-AF65-F5344CB8AC3E}">
        <p14:creationId xmlns:p14="http://schemas.microsoft.com/office/powerpoint/2010/main" val="13100335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Rectángulo 2"/>
          <p:cNvSpPr/>
          <p:nvPr/>
        </p:nvSpPr>
        <p:spPr>
          <a:xfrm>
            <a:off x="1372874" y="1033539"/>
            <a:ext cx="8156137" cy="409191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9" name="Imagen 8"/>
          <p:cNvPicPr/>
          <p:nvPr/>
        </p:nvPicPr>
        <p:blipFill>
          <a:blip r:embed="rId3"/>
          <a:stretch>
            <a:fillRect/>
          </a:stretch>
        </p:blipFill>
        <p:spPr>
          <a:xfrm>
            <a:off x="10445675" y="480326"/>
            <a:ext cx="677731" cy="649227"/>
          </a:xfrm>
          <a:prstGeom prst="rect">
            <a:avLst/>
          </a:prstGeom>
        </p:spPr>
      </p:pic>
      <p:sp>
        <p:nvSpPr>
          <p:cNvPr id="14" name="Rectángulo 13"/>
          <p:cNvSpPr/>
          <p:nvPr/>
        </p:nvSpPr>
        <p:spPr>
          <a:xfrm>
            <a:off x="1372874" y="1256708"/>
            <a:ext cx="7586390" cy="276999"/>
          </a:xfrm>
          <a:prstGeom prst="rect">
            <a:avLst/>
          </a:prstGeom>
        </p:spPr>
        <p:txBody>
          <a:bodyPr wrap="square">
            <a:spAutoFit/>
          </a:bodyPr>
          <a:lstStyle/>
          <a:p>
            <a:r>
              <a:rPr lang="es-ES" sz="1200" b="1" dirty="0"/>
              <a:t>DATOS DEL INTEGRANTE ACTUAL DEL COMITÉ DE CONTRALORÍA SOCIAL A SUSTITUIR </a:t>
            </a:r>
            <a:endParaRPr lang="es-MX" sz="1200" b="1" dirty="0"/>
          </a:p>
        </p:txBody>
      </p:sp>
      <p:sp>
        <p:nvSpPr>
          <p:cNvPr id="16" name="Rectángulo 15"/>
          <p:cNvSpPr/>
          <p:nvPr/>
        </p:nvSpPr>
        <p:spPr>
          <a:xfrm>
            <a:off x="1372874" y="2596605"/>
            <a:ext cx="7586390" cy="276999"/>
          </a:xfrm>
          <a:prstGeom prst="rect">
            <a:avLst/>
          </a:prstGeom>
        </p:spPr>
        <p:txBody>
          <a:bodyPr wrap="square">
            <a:spAutoFit/>
          </a:bodyPr>
          <a:lstStyle/>
          <a:p>
            <a:r>
              <a:rPr lang="es-ES" sz="1200" b="1" dirty="0"/>
              <a:t>DATOS DEL NUEVO INTEGRANTE DEL COMITÉ DE CONTRALORÍA SOCIAL QUE SUSTITUYE AL ANTERIOR </a:t>
            </a:r>
            <a:endParaRPr lang="es-MX" sz="1200" dirty="0"/>
          </a:p>
        </p:txBody>
      </p:sp>
      <p:graphicFrame>
        <p:nvGraphicFramePr>
          <p:cNvPr id="12" name="Tabla 11"/>
          <p:cNvGraphicFramePr>
            <a:graphicFrameLocks noGrp="1"/>
          </p:cNvGraphicFramePr>
          <p:nvPr>
            <p:extLst>
              <p:ext uri="{D42A27DB-BD31-4B8C-83A1-F6EECF244321}">
                <p14:modId xmlns:p14="http://schemas.microsoft.com/office/powerpoint/2010/main" val="1991752014"/>
              </p:ext>
            </p:extLst>
          </p:nvPr>
        </p:nvGraphicFramePr>
        <p:xfrm>
          <a:off x="1706677" y="1643979"/>
          <a:ext cx="6442710" cy="841248"/>
        </p:xfrm>
        <a:graphic>
          <a:graphicData uri="http://schemas.openxmlformats.org/drawingml/2006/table">
            <a:tbl>
              <a:tblPr firstRow="1" firstCol="1" lastRow="1" lastCol="1" bandRow="1" bandCol="1">
                <a:tableStyleId>{5940675A-B579-460E-94D1-54222C63F5DA}</a:tableStyleId>
              </a:tblPr>
              <a:tblGrid>
                <a:gridCol w="1723390"/>
                <a:gridCol w="652780"/>
                <a:gridCol w="694690"/>
                <a:gridCol w="2171700"/>
                <a:gridCol w="1200150"/>
              </a:tblGrid>
              <a:tr h="0">
                <a:tc>
                  <a:txBody>
                    <a:bodyPr/>
                    <a:lstStyle/>
                    <a:p>
                      <a:pPr algn="ctr">
                        <a:lnSpc>
                          <a:spcPct val="115000"/>
                        </a:lnSpc>
                        <a:spcAft>
                          <a:spcPts val="0"/>
                        </a:spcAft>
                      </a:pPr>
                      <a:r>
                        <a:rPr lang="es-ES" sz="1200" dirty="0">
                          <a:effectLst/>
                        </a:rPr>
                        <a:t>Nombre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a:effectLst/>
                        </a:rPr>
                        <a:t>Sexo (H/M)</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Edad</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Calle, Número, Localidad, Municipio y Estado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a:effectLst/>
                        </a:rPr>
                        <a:t>Firma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15000"/>
                        </a:lnSpc>
                        <a:spcAft>
                          <a:spcPts val="0"/>
                        </a:spcAft>
                      </a:pPr>
                      <a:r>
                        <a:rPr lang="es-ES" sz="1200" b="1" dirty="0">
                          <a:solidFill>
                            <a:srgbClr val="FF0000"/>
                          </a:solidFill>
                          <a:effectLst/>
                        </a:rPr>
                        <a:t>Gabriela Martínez Mendoza</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M</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25</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2293961932"/>
              </p:ext>
            </p:extLst>
          </p:nvPr>
        </p:nvGraphicFramePr>
        <p:xfrm>
          <a:off x="1677378" y="2922334"/>
          <a:ext cx="6442710" cy="1051560"/>
        </p:xfrm>
        <a:graphic>
          <a:graphicData uri="http://schemas.openxmlformats.org/drawingml/2006/table">
            <a:tbl>
              <a:tblPr firstRow="1" firstCol="1" lastRow="1" lastCol="1" bandRow="1" bandCol="1">
                <a:tableStyleId>{5940675A-B579-460E-94D1-54222C63F5DA}</a:tableStyleId>
              </a:tblPr>
              <a:tblGrid>
                <a:gridCol w="1723390"/>
                <a:gridCol w="652780"/>
                <a:gridCol w="694690"/>
                <a:gridCol w="2171700"/>
                <a:gridCol w="1200150"/>
              </a:tblGrid>
              <a:tr h="0">
                <a:tc>
                  <a:txBody>
                    <a:bodyPr/>
                    <a:lstStyle/>
                    <a:p>
                      <a:pPr algn="ctr">
                        <a:lnSpc>
                          <a:spcPct val="115000"/>
                        </a:lnSpc>
                        <a:spcAft>
                          <a:spcPts val="0"/>
                        </a:spcAft>
                      </a:pPr>
                      <a:r>
                        <a:rPr lang="es-ES" sz="1200" dirty="0">
                          <a:effectLst/>
                        </a:rPr>
                        <a:t>Nombre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Sexo (H/M)</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a:effectLst/>
                        </a:rPr>
                        <a:t>Edad</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a:effectLst/>
                        </a:rPr>
                        <a:t>Calle, Número, Localidad, Municipio y Estado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a:effectLst/>
                        </a:rPr>
                        <a:t>Firma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S" sz="1200" b="1" dirty="0">
                          <a:solidFill>
                            <a:srgbClr val="FF0000"/>
                          </a:solidFill>
                          <a:effectLst/>
                        </a:rPr>
                        <a:t>Maribel Sánchez Reyes</a:t>
                      </a:r>
                      <a:endParaRPr lang="es-MX" sz="1100" b="1" dirty="0">
                        <a:solidFill>
                          <a:srgbClr val="FF0000"/>
                        </a:solidFill>
                        <a:effectLst/>
                      </a:endParaRPr>
                    </a:p>
                    <a:p>
                      <a:pPr algn="ctr">
                        <a:lnSpc>
                          <a:spcPct val="115000"/>
                        </a:lnSpc>
                        <a:spcAft>
                          <a:spcPts val="0"/>
                        </a:spcAft>
                      </a:pPr>
                      <a:r>
                        <a:rPr lang="es-ES" sz="1200" b="1" dirty="0">
                          <a:solidFill>
                            <a:srgbClr val="FF0000"/>
                          </a:solidFill>
                          <a:effectLst/>
                        </a:rPr>
                        <a:t> </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M</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b="1" dirty="0">
                          <a:solidFill>
                            <a:srgbClr val="FF0000"/>
                          </a:solidFill>
                          <a:effectLst/>
                        </a:rPr>
                        <a:t>25</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8" name="Rectángulo 17"/>
          <p:cNvSpPr/>
          <p:nvPr/>
        </p:nvSpPr>
        <p:spPr>
          <a:xfrm>
            <a:off x="1372874" y="4116976"/>
            <a:ext cx="6096000" cy="504625"/>
          </a:xfrm>
          <a:prstGeom prst="rect">
            <a:avLst/>
          </a:prstGeom>
        </p:spPr>
        <p:txBody>
          <a:bodyPr>
            <a:spAutoFit/>
          </a:bodyPr>
          <a:lstStyle/>
          <a:p>
            <a:pPr algn="ctr">
              <a:lnSpc>
                <a:spcPct val="115000"/>
              </a:lnSpc>
              <a:spcAft>
                <a:spcPts val="0"/>
              </a:spcAft>
            </a:pPr>
            <a:r>
              <a:rPr lang="es-ES" sz="1200" dirty="0">
                <a:latin typeface="Calibri" panose="020F0502020204030204" pitchFamily="34" charset="0"/>
                <a:ea typeface="Times New Roman" panose="02020603050405020304" pitchFamily="18" charset="0"/>
                <a:cs typeface="Calibri" panose="020F0502020204030204" pitchFamily="34" charset="0"/>
              </a:rPr>
              <a:t>(Adjuntar la lista con nombre y firma de los integrantes y asistentes a la sustitución del integrante del Comité)</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45827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903642" y="1172978"/>
            <a:ext cx="9542033" cy="504533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sp>
        <p:nvSpPr>
          <p:cNvPr id="14" name="Rectángulo 13"/>
          <p:cNvSpPr/>
          <p:nvPr/>
        </p:nvSpPr>
        <p:spPr>
          <a:xfrm>
            <a:off x="1207026" y="1363670"/>
            <a:ext cx="7586390" cy="276999"/>
          </a:xfrm>
          <a:prstGeom prst="rect">
            <a:avLst/>
          </a:prstGeom>
        </p:spPr>
        <p:txBody>
          <a:bodyPr wrap="square">
            <a:spAutoFit/>
          </a:bodyPr>
          <a:lstStyle/>
          <a:p>
            <a:r>
              <a:rPr lang="es-ES" sz="1200" b="1" dirty="0"/>
              <a:t>SITUACIÓN POR LA CUAL PIERDE LA CALIDAD DE INTEGRANTE DEL COMITÉ DE CONTRALORÍA SOCIAL</a:t>
            </a:r>
            <a:endParaRPr lang="es-MX" sz="1200" dirty="0"/>
          </a:p>
        </p:txBody>
      </p:sp>
      <p:graphicFrame>
        <p:nvGraphicFramePr>
          <p:cNvPr id="2" name="Tabla 1"/>
          <p:cNvGraphicFramePr>
            <a:graphicFrameLocks noGrp="1"/>
          </p:cNvGraphicFramePr>
          <p:nvPr>
            <p:extLst>
              <p:ext uri="{D42A27DB-BD31-4B8C-83A1-F6EECF244321}">
                <p14:modId xmlns:p14="http://schemas.microsoft.com/office/powerpoint/2010/main" val="4254322749"/>
              </p:ext>
            </p:extLst>
          </p:nvPr>
        </p:nvGraphicFramePr>
        <p:xfrm>
          <a:off x="1364557" y="1617615"/>
          <a:ext cx="7189896" cy="2173064"/>
        </p:xfrm>
        <a:graphic>
          <a:graphicData uri="http://schemas.openxmlformats.org/drawingml/2006/table">
            <a:tbl>
              <a:tblPr firstRow="1" firstCol="1" lastRow="1" lastCol="1" bandRow="1" bandCol="1">
                <a:tableStyleId>{5940675A-B579-460E-94D1-54222C63F5DA}</a:tableStyleId>
              </a:tblPr>
              <a:tblGrid>
                <a:gridCol w="284875"/>
                <a:gridCol w="3180392"/>
                <a:gridCol w="238104"/>
                <a:gridCol w="357156"/>
                <a:gridCol w="3129369"/>
              </a:tblGrid>
              <a:tr h="658987">
                <a:tc>
                  <a:txBody>
                    <a:bodyPr/>
                    <a:lstStyle/>
                    <a:p>
                      <a:pPr>
                        <a:lnSpc>
                          <a:spcPct val="115000"/>
                        </a:lnSpc>
                        <a:spcAft>
                          <a:spcPts val="0"/>
                        </a:spcAft>
                      </a:pPr>
                      <a:r>
                        <a:rPr lang="es-ES"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Muerte del integrante </a:t>
                      </a:r>
                      <a:endParaRPr lang="es-MX" sz="1100">
                        <a:effectLst/>
                      </a:endParaRPr>
                    </a:p>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Acuerdo de la mayoría de los beneficiarios del programa (se anexa listado)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9946">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58987">
                <a:tc>
                  <a:txBody>
                    <a:bodyPr/>
                    <a:lstStyle/>
                    <a:p>
                      <a:pPr>
                        <a:lnSpc>
                          <a:spcPct val="115000"/>
                        </a:lnSpc>
                        <a:spcAft>
                          <a:spcPts val="0"/>
                        </a:spcAft>
                      </a:pPr>
                      <a:r>
                        <a:rPr lang="es-ES" sz="1200" b="1" dirty="0">
                          <a:solidFill>
                            <a:srgbClr val="FF0000"/>
                          </a:solidFill>
                          <a:effectLst/>
                        </a:rPr>
                        <a:t>X</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dirty="0">
                          <a:effectLst/>
                        </a:rPr>
                        <a:t>Separación voluntaria, mediante escrito libre a los miembros del Comité (se anexa el escrito)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dirty="0">
                          <a:effectLst/>
                        </a:rPr>
                        <a:t>Pérdida del carácter de beneficiario del programa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9946">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4466">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Acuerdo del Comité por mayoría de votos (se anexa listado)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dirty="0">
                          <a:effectLst/>
                        </a:rPr>
                        <a:t>Otra. Especifique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836498545"/>
              </p:ext>
            </p:extLst>
          </p:nvPr>
        </p:nvGraphicFramePr>
        <p:xfrm>
          <a:off x="2084512" y="4217385"/>
          <a:ext cx="6470650" cy="1051560"/>
        </p:xfrm>
        <a:graphic>
          <a:graphicData uri="http://schemas.openxmlformats.org/drawingml/2006/table">
            <a:tbl>
              <a:tblPr firstRow="1" firstCol="1" lastRow="1" lastCol="1" bandRow="1" bandCol="1">
                <a:tableStyleId>{5940675A-B579-460E-94D1-54222C63F5DA}</a:tableStyleId>
              </a:tblPr>
              <a:tblGrid>
                <a:gridCol w="3126740"/>
                <a:gridCol w="228600"/>
                <a:gridCol w="3115310"/>
              </a:tblGrid>
              <a:tr h="0">
                <a:tc>
                  <a:txBody>
                    <a:bodyPr/>
                    <a:lstStyle/>
                    <a:p>
                      <a:pPr algn="ctr">
                        <a:lnSpc>
                          <a:spcPct val="115000"/>
                        </a:lnSpc>
                        <a:spcAft>
                          <a:spcPts val="0"/>
                        </a:spcAft>
                      </a:pPr>
                      <a:r>
                        <a:rPr lang="es-ES" sz="1200" b="1" dirty="0" smtClean="0">
                          <a:solidFill>
                            <a:srgbClr val="FF0000"/>
                          </a:solidFill>
                          <a:effectLst/>
                        </a:rPr>
                        <a:t>Mariela López</a:t>
                      </a:r>
                      <a:r>
                        <a:rPr lang="es-ES" sz="1200" b="1" baseline="0" dirty="0" smtClean="0">
                          <a:solidFill>
                            <a:srgbClr val="FF0000"/>
                          </a:solidFill>
                          <a:effectLst/>
                        </a:rPr>
                        <a:t> </a:t>
                      </a:r>
                      <a:r>
                        <a:rPr lang="es-ES" sz="1200" b="1" baseline="0" dirty="0" err="1" smtClean="0">
                          <a:solidFill>
                            <a:srgbClr val="FF0000"/>
                          </a:solidFill>
                          <a:effectLst/>
                        </a:rPr>
                        <a:t>López</a:t>
                      </a:r>
                      <a:endParaRPr lang="es-ES" sz="1200" b="1" baseline="0" dirty="0" smtClean="0">
                        <a:solidFill>
                          <a:srgbClr val="FF0000"/>
                        </a:solidFill>
                        <a:effectLst/>
                      </a:endParaRPr>
                    </a:p>
                    <a:p>
                      <a:pPr algn="ctr">
                        <a:lnSpc>
                          <a:spcPct val="115000"/>
                        </a:lnSpc>
                        <a:spcAft>
                          <a:spcPts val="0"/>
                        </a:spcAft>
                      </a:pPr>
                      <a:r>
                        <a:rPr lang="es-ES" sz="1200" b="0" dirty="0" smtClean="0">
                          <a:effectLst/>
                        </a:rPr>
                        <a:t>Responsable </a:t>
                      </a:r>
                      <a:r>
                        <a:rPr lang="es-ES" sz="1200" b="0" dirty="0">
                          <a:effectLst/>
                        </a:rPr>
                        <a:t>de Contraloría Social en la Institución Ejecutora </a:t>
                      </a:r>
                      <a:endParaRPr lang="es-MX" sz="1200" b="0" dirty="0">
                        <a:effectLst/>
                      </a:endParaRPr>
                    </a:p>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 sz="1200" b="1" kern="1200" dirty="0" smtClean="0">
                          <a:solidFill>
                            <a:srgbClr val="FF0000"/>
                          </a:solidFill>
                          <a:effectLst/>
                          <a:latin typeface="+mn-lt"/>
                          <a:ea typeface="+mn-ea"/>
                          <a:cs typeface="+mn-cs"/>
                        </a:rPr>
                        <a:t>Julio Gómez Ricarde</a:t>
                      </a:r>
                    </a:p>
                    <a:p>
                      <a:pPr algn="ctr">
                        <a:lnSpc>
                          <a:spcPct val="115000"/>
                        </a:lnSpc>
                        <a:spcAft>
                          <a:spcPts val="0"/>
                        </a:spcAft>
                      </a:pPr>
                      <a:r>
                        <a:rPr lang="es-ES" sz="1200" b="0" dirty="0" smtClean="0">
                          <a:effectLst/>
                        </a:rPr>
                        <a:t>Representante </a:t>
                      </a:r>
                      <a:r>
                        <a:rPr lang="es-ES" sz="1200" b="0" dirty="0">
                          <a:effectLst/>
                        </a:rPr>
                        <a:t>del Comité de Contraloría Social en la Institución Ejecutora</a:t>
                      </a:r>
                      <a:endParaRPr lang="es-MX" sz="1200" b="0" dirty="0">
                        <a:effectLst/>
                      </a:endParaRPr>
                    </a:p>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10" name="Rectángulo 9"/>
          <p:cNvSpPr/>
          <p:nvPr/>
        </p:nvSpPr>
        <p:spPr>
          <a:xfrm>
            <a:off x="8793415" y="3707677"/>
            <a:ext cx="1529679"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dirty="0" smtClean="0">
                <a:ln w="0"/>
                <a:effectLst>
                  <a:outerShdw blurRad="38100" dist="19050" dir="2700000" algn="tl" rotWithShape="0">
                    <a:schemeClr val="dk1">
                      <a:alpha val="40000"/>
                    </a:schemeClr>
                  </a:outerShdw>
                </a:effectLst>
                <a:latin typeface="Century Gothic (Cuerpo)"/>
                <a:ea typeface="Times New Roman" panose="02020603050405020304" pitchFamily="18" charset="0"/>
              </a:rPr>
              <a:t>Firma y nombre de Responsable de CS y Representante del Comit</a:t>
            </a:r>
            <a:r>
              <a:rPr lang="es-MX" dirty="0">
                <a:ln w="0"/>
                <a:effectLst>
                  <a:outerShdw blurRad="38100" dist="19050" dir="2700000" algn="tl" rotWithShape="0">
                    <a:schemeClr val="dk1">
                      <a:alpha val="40000"/>
                    </a:schemeClr>
                  </a:outerShdw>
                </a:effectLst>
                <a:latin typeface="Century Gothic (Cuerpo)"/>
                <a:ea typeface="Times New Roman" panose="02020603050405020304" pitchFamily="18" charset="0"/>
              </a:rPr>
              <a:t>é</a:t>
            </a:r>
          </a:p>
        </p:txBody>
      </p:sp>
    </p:spTree>
    <p:extLst>
      <p:ext uri="{BB962C8B-B14F-4D97-AF65-F5344CB8AC3E}">
        <p14:creationId xmlns:p14="http://schemas.microsoft.com/office/powerpoint/2010/main" val="3068912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3"/>
          <a:stretch>
            <a:fillRect/>
          </a:stretch>
        </p:blipFill>
        <p:spPr>
          <a:xfrm>
            <a:off x="10445675" y="480326"/>
            <a:ext cx="677731" cy="649227"/>
          </a:xfrm>
          <a:prstGeom prst="rect">
            <a:avLst/>
          </a:prstGeom>
        </p:spPr>
      </p:pic>
      <p:sp>
        <p:nvSpPr>
          <p:cNvPr id="12" name="Marcador de contenido 2"/>
          <p:cNvSpPr txBox="1">
            <a:spLocks/>
          </p:cNvSpPr>
          <p:nvPr/>
        </p:nvSpPr>
        <p:spPr>
          <a:xfrm>
            <a:off x="971775" y="1498221"/>
            <a:ext cx="10151631" cy="1331462"/>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marL="285750" indent="-285750" algn="just">
              <a:buFont typeface="Wingdings" panose="05000000000000000000" pitchFamily="2" charset="2"/>
              <a:buChar char="v"/>
            </a:pPr>
            <a:r>
              <a:rPr lang="es-MX"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PRODEP: Programa para el Desarrollo Profesional Docente.</a:t>
            </a:r>
          </a:p>
          <a:p>
            <a:pPr marL="285750" indent="-285750" algn="just">
              <a:buFont typeface="Wingdings" panose="05000000000000000000" pitchFamily="2" charset="2"/>
              <a:buChar char="v"/>
            </a:pPr>
            <a:r>
              <a:rPr lang="es-MX"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Instancia </a:t>
            </a:r>
            <a:r>
              <a:rPr lang="es-MX"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Normativa (IN</a:t>
            </a:r>
            <a:r>
              <a:rPr lang="es-MX"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 Unidad administrativa que tiene a su cargo el programa.</a:t>
            </a:r>
            <a:endParaRPr lang="es-MX"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marL="285750" indent="-285750" algn="just">
              <a:buFont typeface="Wingdings" panose="05000000000000000000" pitchFamily="2" charset="2"/>
              <a:buChar char="v"/>
            </a:pPr>
            <a:r>
              <a:rPr lang="es-MX"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Instancias Ejecutoras (IES): </a:t>
            </a:r>
            <a:r>
              <a:rPr lang="es-MX"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Encargada del ejercicio de los recursos federales y responsable de operar el programa. </a:t>
            </a:r>
          </a:p>
          <a:p>
            <a:pPr marL="285750" indent="-285750" algn="just">
              <a:buFont typeface="Wingdings" panose="05000000000000000000" pitchFamily="2" charset="2"/>
              <a:buChar char="v"/>
            </a:pPr>
            <a:r>
              <a:rPr lang="es-MX"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Órgano Estatal de Control (OEC): Dependencias de la administración pública de los gobiernos estatales y la CDMX</a:t>
            </a:r>
            <a:r>
              <a:rPr lang="es-ES_tradnl"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a:t>
            </a:r>
            <a:endParaRPr lang="es-MX"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a:p>
            <a:pPr marL="285750" indent="-285750" algn="just">
              <a:buFont typeface="Wingdings" panose="05000000000000000000" pitchFamily="2" charset="2"/>
              <a:buChar char="v"/>
            </a:pPr>
            <a:r>
              <a:rPr lang="es-MX"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Enlace </a:t>
            </a:r>
            <a:r>
              <a:rPr lang="es-MX"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o Responsable de  Contraloría </a:t>
            </a:r>
            <a:r>
              <a:rPr lang="es-MX"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Social </a:t>
            </a:r>
            <a:r>
              <a:rPr lang="es-MX"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(RCS</a:t>
            </a:r>
            <a:r>
              <a:rPr lang="es-MX"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 </a:t>
            </a:r>
            <a:r>
              <a:rPr lang="es-ES_tradnl"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apoyará para realizar todas las actividades de planeación, promoción y operación, así como el seguimiento de la </a:t>
            </a:r>
            <a:r>
              <a:rPr lang="es-ES_tradnl"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CS.</a:t>
            </a:r>
          </a:p>
          <a:p>
            <a:pPr marL="285750" indent="-285750" algn="just">
              <a:buFont typeface="Wingdings" panose="05000000000000000000" pitchFamily="2" charset="2"/>
              <a:buChar char="v"/>
            </a:pPr>
            <a:r>
              <a:rPr lang="es-ES_tradnl"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Beneficiarios del Programa: Docentes y Cuerpos Académicos de las Instancias Ejecutoras (IE), que resultaron beneficiadas a través del programa.</a:t>
            </a:r>
          </a:p>
          <a:p>
            <a:pPr marL="285750" indent="-285750" algn="just">
              <a:buFont typeface="Wingdings" panose="05000000000000000000" pitchFamily="2" charset="2"/>
              <a:buChar char="v"/>
            </a:pPr>
            <a:r>
              <a:rPr lang="es-ES_tradnl" b="1" cap="non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rPr>
              <a:t>Comité de Contraloría Social (CCS): organización social constituida por beneficiarios, encargado de vigilar la aplicación de los recursos públicos federales asignados al PRODEP durante 2019 (cartas vigentes).</a:t>
            </a:r>
          </a:p>
          <a:p>
            <a:pPr marL="285750" indent="-285750" algn="just">
              <a:buFont typeface="Wingdings" panose="05000000000000000000" pitchFamily="2" charset="2"/>
              <a:buChar char="v"/>
            </a:pPr>
            <a:endParaRPr lang="es-MX"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cs typeface="Arial" panose="020B0604020202020204" pitchFamily="34" charset="0"/>
            </a:endParaRPr>
          </a:p>
        </p:txBody>
      </p:sp>
      <p:sp>
        <p:nvSpPr>
          <p:cNvPr id="15" name="Rectángulo 14"/>
          <p:cNvSpPr/>
          <p:nvPr/>
        </p:nvSpPr>
        <p:spPr>
          <a:xfrm>
            <a:off x="926737" y="691760"/>
            <a:ext cx="4606066" cy="477054"/>
          </a:xfrm>
          <a:prstGeom prst="rect">
            <a:avLst/>
          </a:prstGeom>
        </p:spPr>
        <p:txBody>
          <a:bodyPr wrap="square">
            <a:spAutoFit/>
          </a:bodyPr>
          <a:lstStyle/>
          <a:p>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MS Mincho"/>
              </a:rPr>
              <a:t>Términos importantes:</a:t>
            </a:r>
            <a:endPar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517741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2" name="Marcador de contenido 2"/>
          <p:cNvSpPr txBox="1">
            <a:spLocks/>
          </p:cNvSpPr>
          <p:nvPr/>
        </p:nvSpPr>
        <p:spPr>
          <a:xfrm>
            <a:off x="890336" y="1482479"/>
            <a:ext cx="10575758" cy="866271"/>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just"/>
            <a:r>
              <a:rPr lang="es-MX" b="1" cap="none" dirty="0">
                <a:solidFill>
                  <a:schemeClr val="dk1"/>
                </a:solidFill>
              </a:rPr>
              <a:t>En caso de que los integrantes del comité tengan preguntas relacionadas con la operación del programa, dichos cuestionamientos podrán formularse utilizando el formato solicitud de información </a:t>
            </a:r>
            <a:r>
              <a:rPr lang="es-MX" b="1" cap="none" dirty="0" smtClean="0">
                <a:solidFill>
                  <a:schemeClr val="dk1"/>
                </a:solidFill>
              </a:rPr>
              <a:t>y </a:t>
            </a:r>
            <a:r>
              <a:rPr lang="es-MX" b="1" cap="none" dirty="0">
                <a:solidFill>
                  <a:schemeClr val="dk1"/>
                </a:solidFill>
              </a:rPr>
              <a:t>el responsable de la CS resolverá sus dudas. </a:t>
            </a:r>
          </a:p>
        </p:txBody>
      </p:sp>
      <p:sp>
        <p:nvSpPr>
          <p:cNvPr id="14" name="Rectángulo 13"/>
          <p:cNvSpPr/>
          <p:nvPr/>
        </p:nvSpPr>
        <p:spPr>
          <a:xfrm>
            <a:off x="571191" y="500170"/>
            <a:ext cx="1534335" cy="92333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s-ES_tradnl"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A6 Solicitud de Información</a:t>
            </a:r>
            <a:endParaRPr lang="es-ES_tradnl"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15" name="Rectángulo 14"/>
          <p:cNvSpPr/>
          <p:nvPr/>
        </p:nvSpPr>
        <p:spPr>
          <a:xfrm>
            <a:off x="2217714" y="500170"/>
            <a:ext cx="1344671"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s-ES_tradnl" sz="24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PASO</a:t>
            </a:r>
            <a:r>
              <a:rPr lang="es-ES_tradnl" sz="20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 </a:t>
            </a:r>
            <a:r>
              <a:rPr lang="es-ES_tradnl" sz="2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6</a:t>
            </a:r>
            <a:endParaRPr lang="es-ES_tradnl" sz="28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pic>
        <p:nvPicPr>
          <p:cNvPr id="17" name="Imagen 16"/>
          <p:cNvPicPr/>
          <p:nvPr/>
        </p:nvPicPr>
        <p:blipFill rotWithShape="1">
          <a:blip r:embed="rId3"/>
          <a:srcRect l="30475" t="9033" r="30381" b="22828"/>
          <a:stretch/>
        </p:blipFill>
        <p:spPr bwMode="auto">
          <a:xfrm>
            <a:off x="1792133" y="2701675"/>
            <a:ext cx="3561919" cy="3434429"/>
          </a:xfrm>
          <a:prstGeom prst="rect">
            <a:avLst/>
          </a:prstGeom>
          <a:ln>
            <a:noFill/>
          </a:ln>
          <a:extLst>
            <a:ext uri="{53640926-AAD7-44D8-BBD7-CCE9431645EC}">
              <a14:shadowObscured xmlns:a14="http://schemas.microsoft.com/office/drawing/2010/main"/>
            </a:ext>
          </a:extLst>
        </p:spPr>
      </p:pic>
      <p:pic>
        <p:nvPicPr>
          <p:cNvPr id="18" name="Imagen 17"/>
          <p:cNvPicPr/>
          <p:nvPr/>
        </p:nvPicPr>
        <p:blipFill rotWithShape="1">
          <a:blip r:embed="rId4"/>
          <a:srcRect l="28356" t="8658" r="30806" b="17170"/>
          <a:stretch/>
        </p:blipFill>
        <p:spPr bwMode="auto">
          <a:xfrm>
            <a:off x="6220327" y="2701676"/>
            <a:ext cx="3703938" cy="34344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13829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 name="Rectángulo 19"/>
          <p:cNvSpPr/>
          <p:nvPr/>
        </p:nvSpPr>
        <p:spPr>
          <a:xfrm>
            <a:off x="700917" y="839485"/>
            <a:ext cx="10171319" cy="545151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1444089" y="820600"/>
            <a:ext cx="1766446" cy="276999"/>
          </a:xfrm>
          <a:prstGeom prst="rect">
            <a:avLst/>
          </a:prstGeom>
        </p:spPr>
        <p:txBody>
          <a:bodyPr wrap="none">
            <a:spAutoFit/>
          </a:bodyPr>
          <a:lstStyle/>
          <a:p>
            <a:pPr marL="342900" lvl="0" indent="-342900">
              <a:spcAft>
                <a:spcPts val="0"/>
              </a:spcAft>
              <a:buFont typeface="+mj-lt"/>
              <a:buAutoNum type="romanUcPeriod"/>
              <a:tabLst>
                <a:tab pos="457200" algn="l"/>
              </a:tabLst>
            </a:pPr>
            <a:r>
              <a:rPr lang="es-ES" sz="1200" b="1" dirty="0">
                <a:latin typeface="Calibri" panose="020F0502020204030204" pitchFamily="34" charset="0"/>
                <a:ea typeface="Times New Roman" panose="02020603050405020304" pitchFamily="18" charset="0"/>
              </a:rPr>
              <a:t>DATOS GENERALES </a:t>
            </a:r>
            <a:endParaRPr lang="es-MX" sz="1000" dirty="0">
              <a:effectLst/>
              <a:latin typeface="Tahoma" panose="020B0604030504040204" pitchFamily="34" charset="0"/>
              <a:ea typeface="Times New Roman" panose="02020603050405020304" pitchFamily="18" charset="0"/>
            </a:endParaRPr>
          </a:p>
        </p:txBody>
      </p:sp>
      <p:sp>
        <p:nvSpPr>
          <p:cNvPr id="12" name="Rectángulo 11"/>
          <p:cNvSpPr/>
          <p:nvPr/>
        </p:nvSpPr>
        <p:spPr>
          <a:xfrm>
            <a:off x="1462451" y="2814150"/>
            <a:ext cx="8062159" cy="246221"/>
          </a:xfrm>
          <a:prstGeom prst="rect">
            <a:avLst/>
          </a:prstGeom>
        </p:spPr>
        <p:txBody>
          <a:bodyPr wrap="square">
            <a:spAutoFit/>
          </a:bodyPr>
          <a:lstStyle/>
          <a:p>
            <a:pPr lvl="0">
              <a:spcAft>
                <a:spcPts val="0"/>
              </a:spcAft>
              <a:tabLst>
                <a:tab pos="457200" algn="l"/>
              </a:tabLst>
            </a:pPr>
            <a:endParaRPr lang="es-MX" sz="1000" dirty="0">
              <a:effectLst/>
              <a:latin typeface="Tahoma" panose="020B0604030504040204" pitchFamily="34" charset="0"/>
              <a:ea typeface="Times New Roman" panose="02020603050405020304" pitchFamily="18" charset="0"/>
            </a:endParaRPr>
          </a:p>
        </p:txBody>
      </p:sp>
      <p:graphicFrame>
        <p:nvGraphicFramePr>
          <p:cNvPr id="18" name="Tabla 17"/>
          <p:cNvGraphicFramePr>
            <a:graphicFrameLocks noGrp="1"/>
          </p:cNvGraphicFramePr>
          <p:nvPr>
            <p:extLst>
              <p:ext uri="{D42A27DB-BD31-4B8C-83A1-F6EECF244321}">
                <p14:modId xmlns:p14="http://schemas.microsoft.com/office/powerpoint/2010/main" val="963486219"/>
              </p:ext>
            </p:extLst>
          </p:nvPr>
        </p:nvGraphicFramePr>
        <p:xfrm>
          <a:off x="1612536" y="1129553"/>
          <a:ext cx="8557904" cy="3507646"/>
        </p:xfrm>
        <a:graphic>
          <a:graphicData uri="http://schemas.openxmlformats.org/drawingml/2006/table">
            <a:tbl>
              <a:tblPr firstRow="1" firstCol="1" lastRow="1" lastCol="1" bandRow="1" bandCol="1">
                <a:tableStyleId>{5940675A-B579-460E-94D1-54222C63F5DA}</a:tableStyleId>
              </a:tblPr>
              <a:tblGrid>
                <a:gridCol w="2839148"/>
                <a:gridCol w="132348"/>
                <a:gridCol w="261699"/>
                <a:gridCol w="424101"/>
                <a:gridCol w="689406"/>
                <a:gridCol w="198553"/>
                <a:gridCol w="483641"/>
                <a:gridCol w="502416"/>
                <a:gridCol w="198553"/>
                <a:gridCol w="531264"/>
                <a:gridCol w="2296775"/>
              </a:tblGrid>
              <a:tr h="196600">
                <a:tc>
                  <a:txBody>
                    <a:bodyPr/>
                    <a:lstStyle/>
                    <a:p>
                      <a:pPr>
                        <a:lnSpc>
                          <a:spcPct val="115000"/>
                        </a:lnSpc>
                        <a:spcAft>
                          <a:spcPts val="1000"/>
                        </a:spcAft>
                      </a:pPr>
                      <a:r>
                        <a:rPr lang="en-US" sz="1200" dirty="0">
                          <a:effectLst/>
                        </a:rPr>
                        <a:t>Ejercicio Fiscal</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10">
                  <a:txBody>
                    <a:bodyPr/>
                    <a:lstStyle/>
                    <a:p>
                      <a:pPr>
                        <a:lnSpc>
                          <a:spcPct val="115000"/>
                        </a:lnSpc>
                        <a:spcAft>
                          <a:spcPts val="1000"/>
                        </a:spcAft>
                      </a:pPr>
                      <a:r>
                        <a:rPr lang="en-US" sz="1200" b="1" dirty="0">
                          <a:solidFill>
                            <a:srgbClr val="FF0000"/>
                          </a:solidFill>
                          <a:effectLst/>
                        </a:rPr>
                        <a:t>2019</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6600">
                <a:tc>
                  <a:txBody>
                    <a:bodyPr/>
                    <a:lstStyle/>
                    <a:p>
                      <a:pPr>
                        <a:lnSpc>
                          <a:spcPct val="115000"/>
                        </a:lnSpc>
                        <a:spcAft>
                          <a:spcPts val="1000"/>
                        </a:spcAft>
                      </a:pPr>
                      <a:r>
                        <a:rPr lang="en-US" sz="1200" dirty="0">
                          <a:effectLst/>
                        </a:rPr>
                        <a:t>Nombre de la Institución: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10">
                  <a:txBody>
                    <a:bodyPr/>
                    <a:lstStyle/>
                    <a:p>
                      <a:pPr>
                        <a:lnSpc>
                          <a:spcPct val="115000"/>
                        </a:lnSpc>
                        <a:spcAft>
                          <a:spcPts val="1000"/>
                        </a:spcAft>
                      </a:pPr>
                      <a:r>
                        <a:rPr lang="es-ES" sz="1200" b="1" dirty="0">
                          <a:solidFill>
                            <a:srgbClr val="FF0000"/>
                          </a:solidFill>
                          <a:effectLst/>
                        </a:rPr>
                        <a:t>Universidad Tecnológica de Aguascalientes</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406984">
                <a:tc>
                  <a:txBody>
                    <a:bodyPr/>
                    <a:lstStyle/>
                    <a:p>
                      <a:pPr>
                        <a:lnSpc>
                          <a:spcPct val="115000"/>
                        </a:lnSpc>
                        <a:spcAft>
                          <a:spcPts val="1000"/>
                        </a:spcAft>
                      </a:pPr>
                      <a:r>
                        <a:rPr lang="en-US" sz="1200">
                          <a:effectLst/>
                        </a:rPr>
                        <a:t>Dirección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10">
                  <a:txBody>
                    <a:bodyPr/>
                    <a:lstStyle/>
                    <a:p>
                      <a:pPr>
                        <a:lnSpc>
                          <a:spcPct val="115000"/>
                        </a:lnSpc>
                        <a:spcAft>
                          <a:spcPts val="1000"/>
                        </a:spcAft>
                      </a:pPr>
                      <a:r>
                        <a:rPr lang="es-ES" sz="1200" b="1" dirty="0">
                          <a:solidFill>
                            <a:srgbClr val="FF0000"/>
                          </a:solidFill>
                          <a:effectLst/>
                        </a:rPr>
                        <a:t>Boulevard López Mateos 1300, Aguascalientes, Aguascalientes</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617495">
                <a:tc>
                  <a:txBody>
                    <a:bodyPr/>
                    <a:lstStyle/>
                    <a:p>
                      <a:pPr>
                        <a:lnSpc>
                          <a:spcPct val="115000"/>
                        </a:lnSpc>
                        <a:spcAft>
                          <a:spcPts val="1000"/>
                        </a:spcAft>
                      </a:pPr>
                      <a:r>
                        <a:rPr lang="en-US" sz="1200">
                          <a:effectLst/>
                        </a:rPr>
                        <a:t>Estado: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algn="ctr">
                        <a:lnSpc>
                          <a:spcPct val="115000"/>
                        </a:lnSpc>
                        <a:spcAft>
                          <a:spcPts val="1000"/>
                        </a:spcAft>
                      </a:pPr>
                      <a:r>
                        <a:rPr lang="es-ES" sz="1200" b="1" dirty="0">
                          <a:solidFill>
                            <a:srgbClr val="FF0000"/>
                          </a:solidFill>
                          <a:effectLst/>
                        </a:rPr>
                        <a:t>Aguascalientes</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gridSpan="3">
                  <a:txBody>
                    <a:bodyPr/>
                    <a:lstStyle/>
                    <a:p>
                      <a:pPr algn="r">
                        <a:lnSpc>
                          <a:spcPct val="115000"/>
                        </a:lnSpc>
                        <a:spcAft>
                          <a:spcPts val="1000"/>
                        </a:spcAft>
                      </a:pPr>
                      <a:r>
                        <a:rPr lang="en-US" sz="1200">
                          <a:effectLst/>
                        </a:rPr>
                        <a:t>Municipio: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gridSpan="3">
                  <a:txBody>
                    <a:bodyPr/>
                    <a:lstStyle/>
                    <a:p>
                      <a:pPr>
                        <a:lnSpc>
                          <a:spcPct val="115000"/>
                        </a:lnSpc>
                        <a:spcAft>
                          <a:spcPts val="1000"/>
                        </a:spcAft>
                      </a:pPr>
                      <a:r>
                        <a:rPr lang="es-ES" sz="1200" b="1" dirty="0">
                          <a:solidFill>
                            <a:srgbClr val="FF0000"/>
                          </a:solidFill>
                          <a:effectLst/>
                        </a:rPr>
                        <a:t>Aguascalientes</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r>
              <a:tr h="196600">
                <a:tc>
                  <a:txBody>
                    <a:bodyPr/>
                    <a:lstStyle/>
                    <a:p>
                      <a:pPr>
                        <a:lnSpc>
                          <a:spcPct val="115000"/>
                        </a:lnSpc>
                        <a:spcAft>
                          <a:spcPts val="1000"/>
                        </a:spcAft>
                      </a:pPr>
                      <a:r>
                        <a:rPr lang="en-US" sz="1200">
                          <a:effectLst/>
                        </a:rPr>
                        <a:t>Localidad:</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10">
                  <a:txBody>
                    <a:bodyPr/>
                    <a:lstStyle/>
                    <a:p>
                      <a:pPr>
                        <a:lnSpc>
                          <a:spcPct val="115000"/>
                        </a:lnSpc>
                        <a:spcAft>
                          <a:spcPts val="0"/>
                        </a:spcAft>
                      </a:pPr>
                      <a:r>
                        <a:rPr lang="es-ES" sz="1200" b="1" dirty="0">
                          <a:solidFill>
                            <a:srgbClr val="FF0000"/>
                          </a:solidFill>
                          <a:effectLst/>
                        </a:rPr>
                        <a:t>La Cantera</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038263">
                <a:tc gridSpan="2">
                  <a:txBody>
                    <a:bodyPr/>
                    <a:lstStyle/>
                    <a:p>
                      <a:pPr>
                        <a:lnSpc>
                          <a:spcPct val="115000"/>
                        </a:lnSpc>
                        <a:spcAft>
                          <a:spcPts val="1000"/>
                        </a:spcAft>
                      </a:pPr>
                      <a:r>
                        <a:rPr lang="en-US" sz="1200" dirty="0">
                          <a:effectLst/>
                        </a:rPr>
                        <a:t>El apoyo que recibe del programa es: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gridSpan="2">
                  <a:txBody>
                    <a:bodyPr/>
                    <a:lstStyle/>
                    <a:p>
                      <a:pPr>
                        <a:lnSpc>
                          <a:spcPct val="115000"/>
                        </a:lnSpc>
                        <a:spcAft>
                          <a:spcPts val="1000"/>
                        </a:spcAft>
                      </a:pPr>
                      <a:r>
                        <a:rPr lang="en-U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gridSpan="2">
                  <a:txBody>
                    <a:bodyPr/>
                    <a:lstStyle/>
                    <a:p>
                      <a:pPr>
                        <a:lnSpc>
                          <a:spcPct val="115000"/>
                        </a:lnSpc>
                        <a:spcAft>
                          <a:spcPts val="1000"/>
                        </a:spcAft>
                      </a:pPr>
                      <a:r>
                        <a:rPr lang="en-US" sz="1200">
                          <a:effectLst/>
                        </a:rPr>
                        <a:t>Obra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a:txBody>
                    <a:bodyPr/>
                    <a:lstStyle/>
                    <a:p>
                      <a:pPr algn="ctr">
                        <a:lnSpc>
                          <a:spcPct val="115000"/>
                        </a:lnSpc>
                        <a:spcAft>
                          <a:spcPts val="1000"/>
                        </a:spcAft>
                      </a:pPr>
                      <a:r>
                        <a:rPr lang="en-US" sz="1200" b="1" dirty="0">
                          <a:solidFill>
                            <a:srgbClr val="FF0000"/>
                          </a:solidFill>
                          <a:effectLst/>
                        </a:rPr>
                        <a:t>X</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15000"/>
                        </a:lnSpc>
                        <a:spcAft>
                          <a:spcPts val="1000"/>
                        </a:spcAft>
                      </a:pPr>
                      <a:r>
                        <a:rPr lang="en-US" sz="1200" dirty="0">
                          <a:effectLst/>
                        </a:rPr>
                        <a:t>Apoyo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a:txBody>
                    <a:bodyPr/>
                    <a:lstStyle/>
                    <a:p>
                      <a:pPr>
                        <a:lnSpc>
                          <a:spcPct val="115000"/>
                        </a:lnSpc>
                        <a:spcAft>
                          <a:spcPts val="1000"/>
                        </a:spcAft>
                      </a:pPr>
                      <a:r>
                        <a:rPr lang="en-U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200">
                          <a:effectLst/>
                        </a:rPr>
                        <a:t>Servicios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06984">
                <a:tc gridSpan="3">
                  <a:txBody>
                    <a:bodyPr/>
                    <a:lstStyle/>
                    <a:p>
                      <a:pPr>
                        <a:lnSpc>
                          <a:spcPct val="115000"/>
                        </a:lnSpc>
                        <a:spcAft>
                          <a:spcPts val="1000"/>
                        </a:spcAft>
                      </a:pPr>
                      <a:r>
                        <a:rPr lang="en-US" sz="1200" dirty="0">
                          <a:effectLst/>
                        </a:rPr>
                        <a:t>Nombre del programa: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gridSpan="8">
                  <a:txBody>
                    <a:bodyPr/>
                    <a:lstStyle/>
                    <a:p>
                      <a:pPr>
                        <a:lnSpc>
                          <a:spcPct val="115000"/>
                        </a:lnSpc>
                        <a:spcAft>
                          <a:spcPts val="1000"/>
                        </a:spcAft>
                      </a:pPr>
                      <a:r>
                        <a:rPr lang="en-US" sz="1200" b="1" dirty="0">
                          <a:solidFill>
                            <a:srgbClr val="FF0000"/>
                          </a:solidFill>
                          <a:effectLst/>
                        </a:rPr>
                        <a:t>PROGRAMA PARA EL DESARROLLO PROFESIONAL DOCENTE (PRODEP)</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406984">
                <a:tc gridSpan="3">
                  <a:txBody>
                    <a:bodyPr/>
                    <a:lstStyle/>
                    <a:p>
                      <a:pPr>
                        <a:lnSpc>
                          <a:spcPct val="115000"/>
                        </a:lnSpc>
                        <a:spcAft>
                          <a:spcPts val="1000"/>
                        </a:spcAft>
                      </a:pPr>
                      <a:r>
                        <a:rPr lang="en-US" sz="1200" dirty="0" err="1">
                          <a:effectLst/>
                        </a:rPr>
                        <a:t>Dependencia</a:t>
                      </a:r>
                      <a:r>
                        <a:rPr lang="en-US" sz="1200" dirty="0">
                          <a:effectLst/>
                        </a:rPr>
                        <a:t> que lo </a:t>
                      </a:r>
                      <a:r>
                        <a:rPr lang="en-US" sz="1200" dirty="0" err="1">
                          <a:effectLst/>
                        </a:rPr>
                        <a:t>proporciona</a:t>
                      </a:r>
                      <a:r>
                        <a:rPr lang="en-US" sz="1200" dirty="0">
                          <a:effectLst/>
                        </a:rPr>
                        <a:t>:</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gridSpan="8">
                  <a:txBody>
                    <a:bodyPr/>
                    <a:lstStyle/>
                    <a:p>
                      <a:pPr>
                        <a:lnSpc>
                          <a:spcPct val="115000"/>
                        </a:lnSpc>
                        <a:spcAft>
                          <a:spcPts val="1000"/>
                        </a:spcAft>
                      </a:pPr>
                      <a:r>
                        <a:rPr lang="en-US" sz="1200" b="1" dirty="0">
                          <a:effectLst/>
                        </a:rPr>
                        <a:t> </a:t>
                      </a:r>
                      <a:r>
                        <a:rPr lang="en-US" sz="1200" b="1" dirty="0" err="1" smtClean="0">
                          <a:solidFill>
                            <a:srgbClr val="FF0000"/>
                          </a:solidFill>
                          <a:effectLst/>
                        </a:rPr>
                        <a:t>Instancia</a:t>
                      </a:r>
                      <a:r>
                        <a:rPr lang="en-US" sz="1200" b="1" dirty="0" smtClean="0">
                          <a:solidFill>
                            <a:srgbClr val="FF0000"/>
                          </a:solidFill>
                          <a:effectLst/>
                        </a:rPr>
                        <a:t> </a:t>
                      </a:r>
                      <a:r>
                        <a:rPr lang="en-US" sz="1200" b="1" dirty="0" err="1" smtClean="0">
                          <a:solidFill>
                            <a:srgbClr val="FF0000"/>
                          </a:solidFill>
                          <a:effectLst/>
                        </a:rPr>
                        <a:t>Ejetura</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spTree>
    <p:extLst>
      <p:ext uri="{BB962C8B-B14F-4D97-AF65-F5344CB8AC3E}">
        <p14:creationId xmlns:p14="http://schemas.microsoft.com/office/powerpoint/2010/main" val="9139009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845295" y="804939"/>
            <a:ext cx="10171319" cy="545151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1275647" y="991053"/>
            <a:ext cx="7414209" cy="276999"/>
          </a:xfrm>
          <a:prstGeom prst="rect">
            <a:avLst/>
          </a:prstGeom>
        </p:spPr>
        <p:txBody>
          <a:bodyPr wrap="none">
            <a:spAutoFit/>
          </a:bodyPr>
          <a:lstStyle/>
          <a:p>
            <a:pPr>
              <a:tabLst>
                <a:tab pos="457200" algn="l"/>
              </a:tabLst>
            </a:pPr>
            <a:r>
              <a:rPr lang="en-US" sz="1200" b="1" dirty="0" smtClean="0"/>
              <a:t>II. SI </a:t>
            </a:r>
            <a:r>
              <a:rPr lang="en-US" sz="1200" b="1" dirty="0"/>
              <a:t>USTED ES ENTEGRANTE DEL COMTÉ DE CONTRALORÍA SOCIAL, ESCRIBA LOS SIGUIENTES DATOS</a:t>
            </a:r>
            <a:r>
              <a:rPr lang="en-US" sz="1200" b="1" dirty="0" smtClean="0"/>
              <a:t>:</a:t>
            </a:r>
            <a:endParaRPr lang="es-MX" sz="1200" dirty="0"/>
          </a:p>
        </p:txBody>
      </p:sp>
      <p:sp>
        <p:nvSpPr>
          <p:cNvPr id="12" name="Rectángulo 11"/>
          <p:cNvSpPr/>
          <p:nvPr/>
        </p:nvSpPr>
        <p:spPr>
          <a:xfrm>
            <a:off x="1462451" y="2814150"/>
            <a:ext cx="8062159" cy="246221"/>
          </a:xfrm>
          <a:prstGeom prst="rect">
            <a:avLst/>
          </a:prstGeom>
        </p:spPr>
        <p:txBody>
          <a:bodyPr wrap="square">
            <a:spAutoFit/>
          </a:bodyPr>
          <a:lstStyle/>
          <a:p>
            <a:pPr lvl="0">
              <a:spcAft>
                <a:spcPts val="0"/>
              </a:spcAft>
              <a:tabLst>
                <a:tab pos="457200" algn="l"/>
              </a:tabLst>
            </a:pPr>
            <a:endParaRPr lang="es-MX" sz="1000" dirty="0">
              <a:effectLst/>
              <a:latin typeface="Tahoma" panose="020B0604030504040204" pitchFamily="34" charset="0"/>
              <a:ea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681355575"/>
              </p:ext>
            </p:extLst>
          </p:nvPr>
        </p:nvGraphicFramePr>
        <p:xfrm>
          <a:off x="1275646" y="1419620"/>
          <a:ext cx="7820227" cy="1042508"/>
        </p:xfrm>
        <a:graphic>
          <a:graphicData uri="http://schemas.openxmlformats.org/drawingml/2006/table">
            <a:tbl>
              <a:tblPr firstRow="1" firstCol="1" lastRow="1" lastCol="1" bandRow="1" bandCol="1">
                <a:tableStyleId>{5940675A-B579-460E-94D1-54222C63F5DA}</a:tableStyleId>
              </a:tblPr>
              <a:tblGrid>
                <a:gridCol w="3514091"/>
                <a:gridCol w="199759"/>
                <a:gridCol w="1929213"/>
                <a:gridCol w="199759"/>
                <a:gridCol w="1977405"/>
              </a:tblGrid>
              <a:tr h="414224">
                <a:tc>
                  <a:txBody>
                    <a:bodyPr/>
                    <a:lstStyle/>
                    <a:p>
                      <a:pPr algn="ctr">
                        <a:lnSpc>
                          <a:spcPct val="115000"/>
                        </a:lnSpc>
                        <a:spcAft>
                          <a:spcPts val="1000"/>
                        </a:spcAft>
                      </a:pPr>
                      <a:r>
                        <a:rPr lang="en-US" sz="1200" dirty="0">
                          <a:effectLst/>
                        </a:rPr>
                        <a:t>Nombre del Comité de </a:t>
                      </a:r>
                      <a:r>
                        <a:rPr lang="en-US" sz="1200" dirty="0" err="1">
                          <a:effectLst/>
                        </a:rPr>
                        <a:t>Contraloría</a:t>
                      </a:r>
                      <a:r>
                        <a:rPr lang="en-US" sz="1200" dirty="0">
                          <a:effectLst/>
                        </a:rPr>
                        <a:t> Social</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Número de registro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200">
                          <a:effectLst/>
                        </a:rPr>
                        <a:t>Fecha de registro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28284">
                <a:tc>
                  <a:txBody>
                    <a:bodyPr/>
                    <a:lstStyle/>
                    <a:p>
                      <a:pPr>
                        <a:lnSpc>
                          <a:spcPct val="115000"/>
                        </a:lnSpc>
                        <a:spcAft>
                          <a:spcPts val="0"/>
                        </a:spcAft>
                      </a:pPr>
                      <a:r>
                        <a:rPr lang="es-ES" sz="1200" b="1" dirty="0">
                          <a:solidFill>
                            <a:srgbClr val="FF0000"/>
                          </a:solidFill>
                          <a:effectLst/>
                        </a:rPr>
                        <a:t>Universidad Tecnológica de </a:t>
                      </a:r>
                      <a:r>
                        <a:rPr lang="es-ES" sz="1200" b="1" dirty="0" smtClean="0">
                          <a:solidFill>
                            <a:srgbClr val="FF0000"/>
                          </a:solidFill>
                          <a:effectLst/>
                        </a:rPr>
                        <a:t>Aguascalientes-CCS PRODEP 2019</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200" b="1" dirty="0">
                          <a:solidFill>
                            <a:srgbClr val="FF0000"/>
                          </a:solidFill>
                          <a:effectLst/>
                        </a:rPr>
                        <a:t>2020-11-S245-04-514-01-001-2336-1/1</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200" b="1" dirty="0">
                          <a:solidFill>
                            <a:srgbClr val="FF0000"/>
                          </a:solidFill>
                          <a:effectLst/>
                        </a:rPr>
                        <a:t> </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200" b="1" dirty="0">
                          <a:solidFill>
                            <a:srgbClr val="FF0000"/>
                          </a:solidFill>
                          <a:effectLst/>
                        </a:rPr>
                        <a:t>24-08-2020</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Rectángulo 7"/>
          <p:cNvSpPr/>
          <p:nvPr/>
        </p:nvSpPr>
        <p:spPr>
          <a:xfrm>
            <a:off x="1275647" y="2537151"/>
            <a:ext cx="7292381" cy="276999"/>
          </a:xfrm>
          <a:prstGeom prst="rect">
            <a:avLst/>
          </a:prstGeom>
        </p:spPr>
        <p:txBody>
          <a:bodyPr wrap="none">
            <a:spAutoFit/>
          </a:bodyPr>
          <a:lstStyle/>
          <a:p>
            <a:pPr lvl="0"/>
            <a:r>
              <a:rPr lang="en-US" sz="1200" b="1" dirty="0" smtClean="0"/>
              <a:t>III. ESCRIBA </a:t>
            </a:r>
            <a:r>
              <a:rPr lang="en-US" sz="1200" b="1" dirty="0"/>
              <a:t>LA PREGUNTA O LOS PUNTOS DE INFORMACIÓN QUE SOLICITA SOBRE EL PROGRAMA: </a:t>
            </a:r>
            <a:endParaRPr lang="es-MX" sz="1200" dirty="0"/>
          </a:p>
        </p:txBody>
      </p:sp>
      <p:graphicFrame>
        <p:nvGraphicFramePr>
          <p:cNvPr id="4" name="Tabla 3"/>
          <p:cNvGraphicFramePr>
            <a:graphicFrameLocks noGrp="1"/>
          </p:cNvGraphicFramePr>
          <p:nvPr>
            <p:extLst>
              <p:ext uri="{D42A27DB-BD31-4B8C-83A1-F6EECF244321}">
                <p14:modId xmlns:p14="http://schemas.microsoft.com/office/powerpoint/2010/main" val="3224685710"/>
              </p:ext>
            </p:extLst>
          </p:nvPr>
        </p:nvGraphicFramePr>
        <p:xfrm>
          <a:off x="1301386" y="2839768"/>
          <a:ext cx="8223224" cy="617082"/>
        </p:xfrm>
        <a:graphic>
          <a:graphicData uri="http://schemas.openxmlformats.org/drawingml/2006/table">
            <a:tbl>
              <a:tblPr firstRow="1" firstCol="1" lastRow="1" lastCol="1" bandRow="1" bandCol="1">
                <a:tableStyleId>{5940675A-B579-460E-94D1-54222C63F5DA}</a:tableStyleId>
              </a:tblPr>
              <a:tblGrid>
                <a:gridCol w="8223224"/>
              </a:tblGrid>
              <a:tr h="617082">
                <a:tc>
                  <a:txBody>
                    <a:bodyPr/>
                    <a:lstStyle/>
                    <a:p>
                      <a:pPr>
                        <a:lnSpc>
                          <a:spcPct val="115000"/>
                        </a:lnSpc>
                        <a:spcAft>
                          <a:spcPts val="1000"/>
                        </a:spcAft>
                      </a:pPr>
                      <a:r>
                        <a:rPr lang="es-ES" sz="1200" b="1" dirty="0">
                          <a:solidFill>
                            <a:srgbClr val="FF0000"/>
                          </a:solidFill>
                          <a:effectLst/>
                        </a:rPr>
                        <a:t> En la capacitación se mencionó que se van a realizar 10 minutas enfocados en 10 objetivos. ¿Podemos como Comité de Contraloría Social realizar más reuniones? ¿Plantear más objetivos?</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Rectángulo 6"/>
          <p:cNvSpPr/>
          <p:nvPr/>
        </p:nvSpPr>
        <p:spPr>
          <a:xfrm>
            <a:off x="1147010" y="3550411"/>
            <a:ext cx="9298665" cy="1065676"/>
          </a:xfrm>
          <a:prstGeom prst="rect">
            <a:avLst/>
          </a:prstGeom>
        </p:spPr>
        <p:txBody>
          <a:bodyPr wrap="square">
            <a:spAutoFit/>
          </a:bodyPr>
          <a:lstStyle/>
          <a:p>
            <a:pPr lvl="0" algn="just">
              <a:lnSpc>
                <a:spcPct val="115000"/>
              </a:lnSpc>
              <a:spcAft>
                <a:spcPts val="0"/>
              </a:spcAft>
              <a:tabLst>
                <a:tab pos="457200" algn="l"/>
              </a:tabLst>
            </a:pPr>
            <a:r>
              <a:rPr lang="en-US" sz="1100" b="1" dirty="0" smtClean="0">
                <a:latin typeface="Century Gothic (Cuerpo)"/>
                <a:ea typeface="Calibri" panose="020F0502020204030204" pitchFamily="34" charset="0"/>
                <a:cs typeface="Calibri" panose="020F0502020204030204" pitchFamily="34" charset="0"/>
              </a:rPr>
              <a:t>IV. CONSERVE UNA COPIA DE ESTA SOLICITUD DE INFORMACIÓN Y ENTREGUE LA ORIGINAL AL RESPONSABLE DE CONTRALORÍA SOCIAL DEL PROGRAMA Y SOLICITE QUE LE FIRME Y PONGA LA FECHA EN QUE SE LO RECIBE EN SU COPIA.  DE SER POSIBLE SOLICITE QUE LE PONGAN UN SELLO. </a:t>
            </a:r>
            <a:endParaRPr lang="es-MX" sz="1100" dirty="0" smtClean="0">
              <a:latin typeface="Century Gothic (Cuerpo)"/>
              <a:ea typeface="Calibri" panose="020F0502020204030204" pitchFamily="34" charset="0"/>
              <a:cs typeface="Times New Roman" panose="02020603050405020304" pitchFamily="18" charset="0"/>
            </a:endParaRPr>
          </a:p>
          <a:p>
            <a:pPr lvl="0" algn="just">
              <a:lnSpc>
                <a:spcPct val="115000"/>
              </a:lnSpc>
              <a:spcAft>
                <a:spcPts val="0"/>
              </a:spcAft>
              <a:tabLst>
                <a:tab pos="457200" algn="l"/>
              </a:tabLst>
            </a:pPr>
            <a:r>
              <a:rPr lang="es-MX" sz="1100" b="1" dirty="0" smtClean="0">
                <a:latin typeface="Century Gothic (Cuerpo)"/>
                <a:ea typeface="Calibri" panose="020F0502020204030204" pitchFamily="34" charset="0"/>
                <a:cs typeface="Times New Roman" panose="02020603050405020304" pitchFamily="18" charset="0"/>
              </a:rPr>
              <a:t>V. </a:t>
            </a:r>
            <a:r>
              <a:rPr lang="en-US" sz="1100" b="1" dirty="0" smtClean="0">
                <a:latin typeface="Century Gothic (Cuerpo)"/>
                <a:ea typeface="Calibri" panose="020F0502020204030204" pitchFamily="34" charset="0"/>
                <a:cs typeface="Calibri" panose="020F0502020204030204" pitchFamily="34" charset="0"/>
              </a:rPr>
              <a:t>VERIFIQUE QUE LE ESCRIBAN UNA FECHA PROBABLE PARA QUE LE PROPORCIONEN LA INFORMACIÓN SOLICITADA.________________________.</a:t>
            </a:r>
            <a:endParaRPr lang="es-MX" sz="1100" dirty="0">
              <a:effectLst/>
              <a:latin typeface="Century Gothic (Cuerpo)"/>
              <a:ea typeface="Calibri" panose="020F0502020204030204" pitchFamily="34" charset="0"/>
              <a:cs typeface="Times New Roman" panose="02020603050405020304" pitchFamily="18" charset="0"/>
            </a:endParaRPr>
          </a:p>
        </p:txBody>
      </p:sp>
      <p:graphicFrame>
        <p:nvGraphicFramePr>
          <p:cNvPr id="11" name="Tabla 10"/>
          <p:cNvGraphicFramePr>
            <a:graphicFrameLocks noGrp="1"/>
          </p:cNvGraphicFramePr>
          <p:nvPr>
            <p:extLst>
              <p:ext uri="{D42A27DB-BD31-4B8C-83A1-F6EECF244321}">
                <p14:modId xmlns:p14="http://schemas.microsoft.com/office/powerpoint/2010/main" val="2821521003"/>
              </p:ext>
            </p:extLst>
          </p:nvPr>
        </p:nvGraphicFramePr>
        <p:xfrm>
          <a:off x="2219206" y="4793247"/>
          <a:ext cx="6470650" cy="1051560"/>
        </p:xfrm>
        <a:graphic>
          <a:graphicData uri="http://schemas.openxmlformats.org/drawingml/2006/table">
            <a:tbl>
              <a:tblPr firstRow="1" firstCol="1" lastRow="1" lastCol="1" bandRow="1" bandCol="1">
                <a:tableStyleId>{5940675A-B579-460E-94D1-54222C63F5DA}</a:tableStyleId>
              </a:tblPr>
              <a:tblGrid>
                <a:gridCol w="3126740"/>
                <a:gridCol w="228600"/>
                <a:gridCol w="3115310"/>
              </a:tblGrid>
              <a:tr h="0">
                <a:tc>
                  <a:txBody>
                    <a:bodyPr/>
                    <a:lstStyle/>
                    <a:p>
                      <a:pPr algn="ctr">
                        <a:lnSpc>
                          <a:spcPct val="115000"/>
                        </a:lnSpc>
                        <a:spcAft>
                          <a:spcPts val="0"/>
                        </a:spcAft>
                      </a:pPr>
                      <a:r>
                        <a:rPr lang="es-ES" sz="1200" b="1" dirty="0" smtClean="0">
                          <a:solidFill>
                            <a:srgbClr val="FF0000"/>
                          </a:solidFill>
                          <a:effectLst/>
                        </a:rPr>
                        <a:t>Mariela López</a:t>
                      </a:r>
                      <a:r>
                        <a:rPr lang="es-ES" sz="1200" b="1" baseline="0" dirty="0" smtClean="0">
                          <a:solidFill>
                            <a:srgbClr val="FF0000"/>
                          </a:solidFill>
                          <a:effectLst/>
                        </a:rPr>
                        <a:t> López</a:t>
                      </a:r>
                    </a:p>
                    <a:p>
                      <a:pPr algn="ctr">
                        <a:lnSpc>
                          <a:spcPct val="115000"/>
                        </a:lnSpc>
                        <a:spcAft>
                          <a:spcPts val="0"/>
                        </a:spcAft>
                      </a:pPr>
                      <a:r>
                        <a:rPr lang="es-ES" sz="1200" b="0" dirty="0" smtClean="0">
                          <a:effectLst/>
                        </a:rPr>
                        <a:t>Responsable </a:t>
                      </a:r>
                      <a:r>
                        <a:rPr lang="es-ES" sz="1200" b="0" dirty="0">
                          <a:effectLst/>
                        </a:rPr>
                        <a:t>de Contraloría Social en la Institución Ejecutora </a:t>
                      </a:r>
                      <a:endParaRPr lang="es-MX" sz="1200" b="0" dirty="0">
                        <a:effectLst/>
                      </a:endParaRPr>
                    </a:p>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 sz="1200" b="1" kern="1200" dirty="0" smtClean="0">
                          <a:solidFill>
                            <a:srgbClr val="FF0000"/>
                          </a:solidFill>
                          <a:effectLst/>
                          <a:latin typeface="+mn-lt"/>
                          <a:ea typeface="+mn-ea"/>
                          <a:cs typeface="+mn-cs"/>
                        </a:rPr>
                        <a:t>Julio Gómez Ricarde</a:t>
                      </a:r>
                    </a:p>
                    <a:p>
                      <a:pPr algn="ctr">
                        <a:lnSpc>
                          <a:spcPct val="115000"/>
                        </a:lnSpc>
                        <a:spcAft>
                          <a:spcPts val="0"/>
                        </a:spcAft>
                      </a:pPr>
                      <a:r>
                        <a:rPr lang="es-ES" sz="1200" b="0" dirty="0" smtClean="0">
                          <a:effectLst/>
                        </a:rPr>
                        <a:t>Representante </a:t>
                      </a:r>
                      <a:r>
                        <a:rPr lang="es-ES" sz="1200" b="0" dirty="0">
                          <a:effectLst/>
                        </a:rPr>
                        <a:t>del Comité de Contraloría Social en la Institución Ejecutora</a:t>
                      </a:r>
                      <a:endParaRPr lang="es-MX" sz="1200" b="0" dirty="0">
                        <a:effectLst/>
                      </a:endParaRPr>
                    </a:p>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32278193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4" name="Rectángulo 13"/>
          <p:cNvSpPr/>
          <p:nvPr/>
        </p:nvSpPr>
        <p:spPr>
          <a:xfrm>
            <a:off x="613220" y="512550"/>
            <a:ext cx="10757613" cy="5823704"/>
          </a:xfrm>
          <a:prstGeom prst="rect">
            <a:avLst/>
          </a:prstGeom>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5" name="Rectángulo 4"/>
          <p:cNvSpPr/>
          <p:nvPr/>
        </p:nvSpPr>
        <p:spPr>
          <a:xfrm>
            <a:off x="824548" y="1427805"/>
            <a:ext cx="10261311" cy="1508105"/>
          </a:xfrm>
          <a:prstGeom prst="rect">
            <a:avLst/>
          </a:prstGeom>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s-MX" b="1" dirty="0">
                <a:ln w="0"/>
                <a:latin typeface="Century Gothic (Cuerpo)"/>
                <a:ea typeface="Calibri" panose="020F0502020204030204" pitchFamily="34" charset="0"/>
                <a:cs typeface="Times New Roman" panose="02020603050405020304" pitchFamily="18" charset="0"/>
              </a:rPr>
              <a:t>El Comité de Contraloría Social en su reunión número </a:t>
            </a:r>
            <a:r>
              <a:rPr lang="es-MX" b="1" dirty="0">
                <a:ln w="0"/>
                <a:solidFill>
                  <a:schemeClr val="tx1"/>
                </a:solidFill>
                <a:latin typeface="Century Gothic (Cuerpo)"/>
                <a:ea typeface="Calibri" panose="020F0502020204030204" pitchFamily="34" charset="0"/>
                <a:cs typeface="Times New Roman" panose="02020603050405020304" pitchFamily="18" charset="0"/>
              </a:rPr>
              <a:t>7 (objetivo 7</a:t>
            </a:r>
            <a:r>
              <a:rPr lang="es-MX" b="1" dirty="0">
                <a:ln w="0"/>
                <a:latin typeface="Century Gothic (Cuerpo)"/>
                <a:ea typeface="Calibri" panose="020F0502020204030204" pitchFamily="34" charset="0"/>
                <a:cs typeface="Times New Roman" panose="02020603050405020304" pitchFamily="18" charset="0"/>
              </a:rPr>
              <a:t>), contestarán el formulario del Informe Final.</a:t>
            </a:r>
          </a:p>
          <a:p>
            <a:r>
              <a:rPr lang="es-MX" b="1" dirty="0">
                <a:ln w="0"/>
                <a:latin typeface="Century Gothic (Cuerpo)"/>
                <a:ea typeface="Calibri" panose="020F0502020204030204" pitchFamily="34" charset="0"/>
                <a:cs typeface="Times New Roman" panose="02020603050405020304" pitchFamily="18" charset="0"/>
              </a:rPr>
              <a:t> </a:t>
            </a:r>
            <a:r>
              <a:rPr lang="es-MX" b="1" dirty="0">
                <a:ln w="0"/>
                <a:latin typeface="Century Gothic (Cuerpo)"/>
                <a:cs typeface="Times New Roman" panose="02020603050405020304" pitchFamily="18" charset="0"/>
              </a:rPr>
              <a:t>El Responsable </a:t>
            </a:r>
            <a:r>
              <a:rPr lang="es-MX" b="1" dirty="0" smtClean="0">
                <a:ln w="0"/>
                <a:latin typeface="Century Gothic (Cuerpo)"/>
                <a:cs typeface="Times New Roman" panose="02020603050405020304" pitchFamily="18" charset="0"/>
              </a:rPr>
              <a:t>colocará el </a:t>
            </a:r>
            <a:r>
              <a:rPr lang="es-MX" b="1" dirty="0">
                <a:ln w="0"/>
                <a:latin typeface="Century Gothic (Cuerpo)"/>
                <a:cs typeface="Times New Roman" panose="02020603050405020304" pitchFamily="18" charset="0"/>
              </a:rPr>
              <a:t>logotipo de </a:t>
            </a:r>
            <a:r>
              <a:rPr lang="es-MX" b="1" dirty="0" smtClean="0">
                <a:ln w="0"/>
                <a:latin typeface="Century Gothic (Cuerpo)"/>
                <a:cs typeface="Times New Roman" panose="02020603050405020304" pitchFamily="18" charset="0"/>
              </a:rPr>
              <a:t>la Universidad</a:t>
            </a:r>
            <a:r>
              <a:rPr lang="es-MX" b="1" dirty="0">
                <a:ln w="0"/>
                <a:latin typeface="Century Gothic (Cuerpo)"/>
                <a:cs typeface="Times New Roman" panose="02020603050405020304" pitchFamily="18" charset="0"/>
              </a:rPr>
              <a:t>, </a:t>
            </a:r>
            <a:r>
              <a:rPr lang="es-MX" b="1" dirty="0" smtClean="0">
                <a:ln w="0"/>
                <a:latin typeface="Century Gothic (Cuerpo)"/>
                <a:cs typeface="Times New Roman" panose="02020603050405020304" pitchFamily="18" charset="0"/>
              </a:rPr>
              <a:t>y deberá verificar que se encuentre debidamente llenado y firmado para poder subirlo a la página de la Universidad. </a:t>
            </a:r>
          </a:p>
          <a:p>
            <a:endParaRPr lang="es-MX" sz="2000" b="1" dirty="0">
              <a:ln w="0"/>
            </a:endParaRPr>
          </a:p>
        </p:txBody>
      </p:sp>
      <p:pic>
        <p:nvPicPr>
          <p:cNvPr id="2" name="Imagen 1"/>
          <p:cNvPicPr>
            <a:picLocks noChangeAspect="1"/>
          </p:cNvPicPr>
          <p:nvPr/>
        </p:nvPicPr>
        <p:blipFill>
          <a:blip r:embed="rId2"/>
          <a:stretch>
            <a:fillRect/>
          </a:stretch>
        </p:blipFill>
        <p:spPr>
          <a:xfrm>
            <a:off x="1114797" y="3231703"/>
            <a:ext cx="9510584" cy="1707028"/>
          </a:xfrm>
          <a:prstGeom prst="rect">
            <a:avLst/>
          </a:prstGeom>
        </p:spPr>
      </p:pic>
      <p:cxnSp>
        <p:nvCxnSpPr>
          <p:cNvPr id="7" name="Conector recto de flecha 6"/>
          <p:cNvCxnSpPr/>
          <p:nvPr/>
        </p:nvCxnSpPr>
        <p:spPr>
          <a:xfrm>
            <a:off x="6097691" y="2646381"/>
            <a:ext cx="2386506" cy="11464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Rectángulo 3"/>
          <p:cNvSpPr/>
          <p:nvPr/>
        </p:nvSpPr>
        <p:spPr>
          <a:xfrm>
            <a:off x="1109522" y="5314327"/>
            <a:ext cx="9976337" cy="646331"/>
          </a:xfrm>
          <a:prstGeom prst="rect">
            <a:avLst/>
          </a:prstGeom>
        </p:spPr>
        <p:txBody>
          <a:bodyPr wrap="square">
            <a:spAutoFit/>
          </a:bodyPr>
          <a:lstStyle/>
          <a:p>
            <a:r>
              <a:rPr lang="es-ES_tradnl" b="1" dirty="0">
                <a:latin typeface="Century Gothic (Cuerpo)"/>
                <a:ea typeface="MS Mincho"/>
              </a:rPr>
              <a:t>El informe final deberá subirse a </a:t>
            </a:r>
            <a:r>
              <a:rPr lang="es-ES_tradnl" b="1" dirty="0">
                <a:solidFill>
                  <a:srgbClr val="000000"/>
                </a:solidFill>
                <a:latin typeface="Century Gothic (Cuerpo)"/>
                <a:ea typeface="MS Mincho"/>
              </a:rPr>
              <a:t>más tardar a los 30 días naturales posteriores a su ejecución y deberá estar en el SICS antes del 31 de diciembre.</a:t>
            </a:r>
            <a:endParaRPr lang="es-MX" dirty="0">
              <a:latin typeface="Century Gothic (Cuerpo)"/>
            </a:endParaRPr>
          </a:p>
        </p:txBody>
      </p:sp>
      <p:sp>
        <p:nvSpPr>
          <p:cNvPr id="9" name="Rectángulo 8"/>
          <p:cNvSpPr/>
          <p:nvPr/>
        </p:nvSpPr>
        <p:spPr>
          <a:xfrm>
            <a:off x="824548" y="512550"/>
            <a:ext cx="1434009"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s-ES_tradnl"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A7 Informe del CCS</a:t>
            </a:r>
            <a:endParaRPr lang="es-ES_tradnl"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11" name="Rectángulo 10"/>
          <p:cNvSpPr/>
          <p:nvPr/>
        </p:nvSpPr>
        <p:spPr>
          <a:xfrm>
            <a:off x="2571233" y="590544"/>
            <a:ext cx="1344671"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s-ES_tradnl" sz="24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PASO</a:t>
            </a:r>
            <a:r>
              <a:rPr lang="es-ES_tradnl" sz="20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 </a:t>
            </a:r>
            <a:r>
              <a:rPr lang="es-ES_tradnl" sz="2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7</a:t>
            </a:r>
            <a:endParaRPr lang="es-ES_tradnl" sz="28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pic>
        <p:nvPicPr>
          <p:cNvPr id="12" name="Imagen 11"/>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17097414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4" name="Rectángulo 13"/>
          <p:cNvSpPr/>
          <p:nvPr/>
        </p:nvSpPr>
        <p:spPr>
          <a:xfrm>
            <a:off x="613221" y="699656"/>
            <a:ext cx="10840842" cy="56365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11" name="Imagen 10"/>
          <p:cNvPicPr>
            <a:picLocks noChangeAspect="1"/>
          </p:cNvPicPr>
          <p:nvPr/>
        </p:nvPicPr>
        <p:blipFill>
          <a:blip r:embed="rId2"/>
          <a:stretch>
            <a:fillRect/>
          </a:stretch>
        </p:blipFill>
        <p:spPr>
          <a:xfrm>
            <a:off x="1273909" y="930442"/>
            <a:ext cx="9510631" cy="5389769"/>
          </a:xfrm>
          <a:prstGeom prst="rect">
            <a:avLst/>
          </a:prstGeom>
        </p:spPr>
      </p:pic>
      <p:pic>
        <p:nvPicPr>
          <p:cNvPr id="6" name="Imagen 5"/>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6731867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Rectángulo 2"/>
          <p:cNvSpPr/>
          <p:nvPr/>
        </p:nvSpPr>
        <p:spPr>
          <a:xfrm>
            <a:off x="528160" y="628474"/>
            <a:ext cx="11038182" cy="554995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2" name="Imagen 1"/>
          <p:cNvPicPr>
            <a:picLocks noChangeAspect="1"/>
          </p:cNvPicPr>
          <p:nvPr/>
        </p:nvPicPr>
        <p:blipFill>
          <a:blip r:embed="rId2"/>
          <a:stretch>
            <a:fillRect/>
          </a:stretch>
        </p:blipFill>
        <p:spPr>
          <a:xfrm>
            <a:off x="950009" y="1129552"/>
            <a:ext cx="9997785" cy="4753705"/>
          </a:xfrm>
          <a:prstGeom prst="rect">
            <a:avLst/>
          </a:prstGeom>
        </p:spPr>
      </p:pic>
      <p:pic>
        <p:nvPicPr>
          <p:cNvPr id="14" name="Imagen 13"/>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33348279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4" name="Rectángulo 13"/>
          <p:cNvSpPr/>
          <p:nvPr/>
        </p:nvSpPr>
        <p:spPr>
          <a:xfrm>
            <a:off x="613221" y="854701"/>
            <a:ext cx="10859341" cy="553241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15" name="Imagen 14"/>
          <p:cNvPicPr>
            <a:picLocks noChangeAspect="1"/>
          </p:cNvPicPr>
          <p:nvPr/>
        </p:nvPicPr>
        <p:blipFill>
          <a:blip r:embed="rId2"/>
          <a:stretch>
            <a:fillRect/>
          </a:stretch>
        </p:blipFill>
        <p:spPr>
          <a:xfrm>
            <a:off x="792061" y="983038"/>
            <a:ext cx="10680501" cy="4954960"/>
          </a:xfrm>
          <a:prstGeom prst="rect">
            <a:avLst/>
          </a:prstGeom>
        </p:spPr>
      </p:pic>
      <p:pic>
        <p:nvPicPr>
          <p:cNvPr id="4" name="Imagen 3"/>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8794529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4" name="Rectángulo 13"/>
          <p:cNvSpPr/>
          <p:nvPr/>
        </p:nvSpPr>
        <p:spPr>
          <a:xfrm>
            <a:off x="613221" y="705853"/>
            <a:ext cx="10840842" cy="568126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3" name="Imagen 2"/>
          <p:cNvPicPr>
            <a:picLocks noChangeAspect="1"/>
          </p:cNvPicPr>
          <p:nvPr/>
        </p:nvPicPr>
        <p:blipFill>
          <a:blip r:embed="rId2"/>
          <a:stretch>
            <a:fillRect/>
          </a:stretch>
        </p:blipFill>
        <p:spPr>
          <a:xfrm>
            <a:off x="1065007" y="946846"/>
            <a:ext cx="9602993" cy="5422233"/>
          </a:xfrm>
          <a:prstGeom prst="rect">
            <a:avLst/>
          </a:prstGeom>
        </p:spPr>
      </p:pic>
      <p:pic>
        <p:nvPicPr>
          <p:cNvPr id="4" name="Imagen 3"/>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18416131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4" name="Rectángulo 13"/>
          <p:cNvSpPr/>
          <p:nvPr/>
        </p:nvSpPr>
        <p:spPr>
          <a:xfrm>
            <a:off x="613221" y="575651"/>
            <a:ext cx="10844545" cy="58114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2" name="Imagen 1"/>
          <p:cNvPicPr>
            <a:picLocks noChangeAspect="1"/>
          </p:cNvPicPr>
          <p:nvPr/>
        </p:nvPicPr>
        <p:blipFill>
          <a:blip r:embed="rId2"/>
          <a:stretch>
            <a:fillRect/>
          </a:stretch>
        </p:blipFill>
        <p:spPr>
          <a:xfrm>
            <a:off x="1011220" y="763064"/>
            <a:ext cx="10105959" cy="5560952"/>
          </a:xfrm>
          <a:prstGeom prst="rect">
            <a:avLst/>
          </a:prstGeom>
        </p:spPr>
      </p:pic>
      <p:pic>
        <p:nvPicPr>
          <p:cNvPr id="4" name="Imagen 3"/>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819433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4" name="Rectángulo 13"/>
          <p:cNvSpPr/>
          <p:nvPr/>
        </p:nvSpPr>
        <p:spPr>
          <a:xfrm>
            <a:off x="613221" y="630872"/>
            <a:ext cx="10530511" cy="57562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3" name="Imagen 2"/>
          <p:cNvPicPr>
            <a:picLocks noChangeAspect="1"/>
          </p:cNvPicPr>
          <p:nvPr/>
        </p:nvPicPr>
        <p:blipFill>
          <a:blip r:embed="rId2"/>
          <a:stretch>
            <a:fillRect/>
          </a:stretch>
        </p:blipFill>
        <p:spPr>
          <a:xfrm>
            <a:off x="1120892" y="880426"/>
            <a:ext cx="9579192" cy="5388369"/>
          </a:xfrm>
          <a:prstGeom prst="rect">
            <a:avLst/>
          </a:prstGeom>
        </p:spPr>
      </p:pic>
      <p:pic>
        <p:nvPicPr>
          <p:cNvPr id="4" name="Imagen 3"/>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25575292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3" name="Rectángulo 2"/>
          <p:cNvSpPr/>
          <p:nvPr/>
        </p:nvSpPr>
        <p:spPr>
          <a:xfrm>
            <a:off x="993317" y="804938"/>
            <a:ext cx="8734514" cy="3893374"/>
          </a:xfrm>
          <a:prstGeom prst="rect">
            <a:avLst/>
          </a:prstGeom>
        </p:spPr>
        <p:txBody>
          <a:bodyPr wrap="square">
            <a:spAutoFit/>
          </a:bodyPr>
          <a:lstStyle/>
          <a:p>
            <a:r>
              <a:rPr lang="es-ES_tradnl"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Documentos </a:t>
            </a:r>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de Contraloría </a:t>
            </a:r>
            <a:r>
              <a:rPr lang="es-ES_tradnl"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Social:</a:t>
            </a:r>
            <a:endPar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endParaRPr>
          </a:p>
          <a:p>
            <a:endPar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endParaRPr>
          </a:p>
          <a:p>
            <a:pPr marL="342900" indent="-342900">
              <a:buFont typeface="+mj-lt"/>
              <a:buAutoNum type="arabicPeriod"/>
            </a:pP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Esquema de Contraloría Social</a:t>
            </a:r>
            <a:endPar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endParaRPr>
          </a:p>
          <a:p>
            <a:pPr marL="342900" indent="-342900">
              <a:buFont typeface="+mj-lt"/>
              <a:buAutoNum type="arabicPeriod"/>
            </a:pP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Guía Operativa  </a:t>
            </a:r>
          </a:p>
          <a:p>
            <a:pPr marL="342900" indent="-342900">
              <a:buFont typeface="+mj-lt"/>
              <a:buAutoNum type="arabicPeriod"/>
            </a:pP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PATCS</a:t>
            </a:r>
          </a:p>
          <a:p>
            <a:pPr marL="342900" indent="-342900">
              <a:buFont typeface="+mj-lt"/>
              <a:buAutoNum type="arabicPeriod"/>
            </a:pP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PITCS</a:t>
            </a:r>
          </a:p>
          <a:p>
            <a:pPr marL="342900" indent="-342900">
              <a:buFont typeface="+mj-lt"/>
              <a:buAutoNum type="arabicPeriod"/>
            </a:pP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Formatos de Contraloría Social (Minutas)</a:t>
            </a:r>
          </a:p>
          <a:p>
            <a:pPr marL="342900" indent="-342900">
              <a:buFont typeface="+mj-lt"/>
              <a:buAutoNum type="arabicPeriod"/>
            </a:pP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Material de Difusión</a:t>
            </a:r>
          </a:p>
          <a:p>
            <a:pPr marL="342900" indent="-342900">
              <a:buFont typeface="+mj-lt"/>
              <a:buAutoNum type="arabicPeriod"/>
            </a:pP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Material de Capacitación</a:t>
            </a:r>
          </a:p>
          <a:p>
            <a:pPr marL="342900" indent="-342900">
              <a:buFont typeface="+mj-lt"/>
              <a:buAutoNum type="arabicPeriod"/>
            </a:pP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Guion </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de Página de las IES para crear apartado o </a:t>
            </a:r>
            <a:r>
              <a:rPr lang="es-ES_tradnl"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micrositio</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de CS</a:t>
            </a:r>
          </a:p>
          <a:p>
            <a:pPr marL="342900" indent="-342900">
              <a:buFont typeface="+mj-lt"/>
              <a:buAutoNum type="arabicPeriod"/>
            </a:pP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Directorios responsables de SEP, IES, Enlaces en los Órganos Estatales de Control, de Quejas y Denuncias </a:t>
            </a:r>
          </a:p>
          <a:p>
            <a:pPr marL="342900" indent="-342900">
              <a:buFont typeface="+mj-lt"/>
              <a:buAutoNum type="arabicPeriod"/>
            </a:pPr>
            <a:endParaRPr lang="es-MX"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957385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4" name="Rectángulo 13"/>
          <p:cNvSpPr/>
          <p:nvPr/>
        </p:nvSpPr>
        <p:spPr>
          <a:xfrm>
            <a:off x="613221" y="946484"/>
            <a:ext cx="10603718" cy="544063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2" name="Imagen 1"/>
          <p:cNvPicPr>
            <a:picLocks noChangeAspect="1"/>
          </p:cNvPicPr>
          <p:nvPr/>
        </p:nvPicPr>
        <p:blipFill>
          <a:blip r:embed="rId2"/>
          <a:stretch>
            <a:fillRect/>
          </a:stretch>
        </p:blipFill>
        <p:spPr>
          <a:xfrm>
            <a:off x="802938" y="1524000"/>
            <a:ext cx="9995195" cy="3078374"/>
          </a:xfrm>
          <a:prstGeom prst="rect">
            <a:avLst/>
          </a:prstGeom>
        </p:spPr>
      </p:pic>
      <p:pic>
        <p:nvPicPr>
          <p:cNvPr id="4" name="Imagen 3"/>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37403663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647570" y="625642"/>
            <a:ext cx="10603718" cy="544063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4" name="Imagen 3"/>
          <p:cNvPicPr/>
          <p:nvPr/>
        </p:nvPicPr>
        <p:blipFill>
          <a:blip r:embed="rId2"/>
          <a:stretch>
            <a:fillRect/>
          </a:stretch>
        </p:blipFill>
        <p:spPr>
          <a:xfrm>
            <a:off x="10445675" y="480326"/>
            <a:ext cx="677731" cy="649227"/>
          </a:xfrm>
          <a:prstGeom prst="rect">
            <a:avLst/>
          </a:prstGeom>
        </p:spPr>
      </p:pic>
      <p:sp>
        <p:nvSpPr>
          <p:cNvPr id="5" name="Rectángulo 4"/>
          <p:cNvSpPr/>
          <p:nvPr/>
        </p:nvSpPr>
        <p:spPr>
          <a:xfrm>
            <a:off x="647570" y="669478"/>
            <a:ext cx="2598823"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dirty="0" smtClean="0">
                <a:ln w="0"/>
                <a:effectLst>
                  <a:outerShdw blurRad="38100" dist="19050" dir="2700000" algn="tl" rotWithShape="0">
                    <a:schemeClr val="dk1">
                      <a:alpha val="40000"/>
                    </a:schemeClr>
                  </a:outerShdw>
                </a:effectLst>
                <a:latin typeface="Century Gothic (Cuerpo)"/>
                <a:ea typeface="Times New Roman" panose="02020603050405020304" pitchFamily="18" charset="0"/>
              </a:rPr>
              <a:t>Ejemplo de elaboración de A7 Informe final</a:t>
            </a:r>
            <a:endParaRPr lang="es-MX" dirty="0">
              <a:ln w="0"/>
              <a:effectLst>
                <a:outerShdw blurRad="38100" dist="19050" dir="2700000" algn="tl" rotWithShape="0">
                  <a:schemeClr val="dk1">
                    <a:alpha val="40000"/>
                  </a:schemeClr>
                </a:outerShdw>
              </a:effectLst>
              <a:latin typeface="Century Gothic (Cuerpo)"/>
              <a:ea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1815035" y="1279375"/>
            <a:ext cx="7876903" cy="4760384"/>
          </a:xfrm>
          <a:prstGeom prst="rect">
            <a:avLst/>
          </a:prstGeom>
        </p:spPr>
      </p:pic>
    </p:spTree>
    <p:extLst>
      <p:ext uri="{BB962C8B-B14F-4D97-AF65-F5344CB8AC3E}">
        <p14:creationId xmlns:p14="http://schemas.microsoft.com/office/powerpoint/2010/main" val="36255356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4" name="Rectángulo 13"/>
          <p:cNvSpPr/>
          <p:nvPr/>
        </p:nvSpPr>
        <p:spPr>
          <a:xfrm>
            <a:off x="613221" y="512550"/>
            <a:ext cx="11038182" cy="587456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graphicFrame>
        <p:nvGraphicFramePr>
          <p:cNvPr id="2" name="Tabla 1"/>
          <p:cNvGraphicFramePr>
            <a:graphicFrameLocks noGrp="1"/>
          </p:cNvGraphicFramePr>
          <p:nvPr>
            <p:extLst>
              <p:ext uri="{D42A27DB-BD31-4B8C-83A1-F6EECF244321}">
                <p14:modId xmlns:p14="http://schemas.microsoft.com/office/powerpoint/2010/main" val="3584800222"/>
              </p:ext>
            </p:extLst>
          </p:nvPr>
        </p:nvGraphicFramePr>
        <p:xfrm>
          <a:off x="1702108" y="512550"/>
          <a:ext cx="9313715" cy="5850814"/>
        </p:xfrm>
        <a:graphic>
          <a:graphicData uri="http://schemas.openxmlformats.org/drawingml/2006/table">
            <a:tbl>
              <a:tblPr/>
              <a:tblGrid>
                <a:gridCol w="207784">
                  <a:extLst>
                    <a:ext uri="{9D8B030D-6E8A-4147-A177-3AD203B41FA5}">
                      <a16:colId xmlns="" xmlns:a16="http://schemas.microsoft.com/office/drawing/2014/main" val="20000"/>
                    </a:ext>
                  </a:extLst>
                </a:gridCol>
                <a:gridCol w="207784">
                  <a:extLst>
                    <a:ext uri="{9D8B030D-6E8A-4147-A177-3AD203B41FA5}">
                      <a16:colId xmlns="" xmlns:a16="http://schemas.microsoft.com/office/drawing/2014/main" val="20001"/>
                    </a:ext>
                  </a:extLst>
                </a:gridCol>
                <a:gridCol w="352915">
                  <a:extLst>
                    <a:ext uri="{9D8B030D-6E8A-4147-A177-3AD203B41FA5}">
                      <a16:colId xmlns="" xmlns:a16="http://schemas.microsoft.com/office/drawing/2014/main" val="20002"/>
                    </a:ext>
                  </a:extLst>
                </a:gridCol>
                <a:gridCol w="352915">
                  <a:extLst>
                    <a:ext uri="{9D8B030D-6E8A-4147-A177-3AD203B41FA5}">
                      <a16:colId xmlns="" xmlns:a16="http://schemas.microsoft.com/office/drawing/2014/main" val="20003"/>
                    </a:ext>
                  </a:extLst>
                </a:gridCol>
                <a:gridCol w="352915">
                  <a:extLst>
                    <a:ext uri="{9D8B030D-6E8A-4147-A177-3AD203B41FA5}">
                      <a16:colId xmlns="" xmlns:a16="http://schemas.microsoft.com/office/drawing/2014/main" val="20004"/>
                    </a:ext>
                  </a:extLst>
                </a:gridCol>
                <a:gridCol w="352915">
                  <a:extLst>
                    <a:ext uri="{9D8B030D-6E8A-4147-A177-3AD203B41FA5}">
                      <a16:colId xmlns="" xmlns:a16="http://schemas.microsoft.com/office/drawing/2014/main" val="20005"/>
                    </a:ext>
                  </a:extLst>
                </a:gridCol>
                <a:gridCol w="279133">
                  <a:extLst>
                    <a:ext uri="{9D8B030D-6E8A-4147-A177-3AD203B41FA5}">
                      <a16:colId xmlns="" xmlns:a16="http://schemas.microsoft.com/office/drawing/2014/main" val="20006"/>
                    </a:ext>
                  </a:extLst>
                </a:gridCol>
                <a:gridCol w="279133">
                  <a:extLst>
                    <a:ext uri="{9D8B030D-6E8A-4147-A177-3AD203B41FA5}">
                      <a16:colId xmlns="" xmlns:a16="http://schemas.microsoft.com/office/drawing/2014/main" val="20007"/>
                    </a:ext>
                  </a:extLst>
                </a:gridCol>
                <a:gridCol w="279133">
                  <a:extLst>
                    <a:ext uri="{9D8B030D-6E8A-4147-A177-3AD203B41FA5}">
                      <a16:colId xmlns="" xmlns:a16="http://schemas.microsoft.com/office/drawing/2014/main" val="20008"/>
                    </a:ext>
                  </a:extLst>
                </a:gridCol>
                <a:gridCol w="207784">
                  <a:extLst>
                    <a:ext uri="{9D8B030D-6E8A-4147-A177-3AD203B41FA5}">
                      <a16:colId xmlns="" xmlns:a16="http://schemas.microsoft.com/office/drawing/2014/main" val="20009"/>
                    </a:ext>
                  </a:extLst>
                </a:gridCol>
                <a:gridCol w="207784">
                  <a:extLst>
                    <a:ext uri="{9D8B030D-6E8A-4147-A177-3AD203B41FA5}">
                      <a16:colId xmlns="" xmlns:a16="http://schemas.microsoft.com/office/drawing/2014/main" val="20010"/>
                    </a:ext>
                  </a:extLst>
                </a:gridCol>
                <a:gridCol w="207784">
                  <a:extLst>
                    <a:ext uri="{9D8B030D-6E8A-4147-A177-3AD203B41FA5}">
                      <a16:colId xmlns="" xmlns:a16="http://schemas.microsoft.com/office/drawing/2014/main" val="20011"/>
                    </a:ext>
                  </a:extLst>
                </a:gridCol>
                <a:gridCol w="207784">
                  <a:extLst>
                    <a:ext uri="{9D8B030D-6E8A-4147-A177-3AD203B41FA5}">
                      <a16:colId xmlns="" xmlns:a16="http://schemas.microsoft.com/office/drawing/2014/main" val="20012"/>
                    </a:ext>
                  </a:extLst>
                </a:gridCol>
                <a:gridCol w="207784">
                  <a:extLst>
                    <a:ext uri="{9D8B030D-6E8A-4147-A177-3AD203B41FA5}">
                      <a16:colId xmlns="" xmlns:a16="http://schemas.microsoft.com/office/drawing/2014/main" val="20013"/>
                    </a:ext>
                  </a:extLst>
                </a:gridCol>
                <a:gridCol w="207784">
                  <a:extLst>
                    <a:ext uri="{9D8B030D-6E8A-4147-A177-3AD203B41FA5}">
                      <a16:colId xmlns="" xmlns:a16="http://schemas.microsoft.com/office/drawing/2014/main" val="20014"/>
                    </a:ext>
                  </a:extLst>
                </a:gridCol>
                <a:gridCol w="207784">
                  <a:extLst>
                    <a:ext uri="{9D8B030D-6E8A-4147-A177-3AD203B41FA5}">
                      <a16:colId xmlns="" xmlns:a16="http://schemas.microsoft.com/office/drawing/2014/main" val="20015"/>
                    </a:ext>
                  </a:extLst>
                </a:gridCol>
                <a:gridCol w="207784">
                  <a:extLst>
                    <a:ext uri="{9D8B030D-6E8A-4147-A177-3AD203B41FA5}">
                      <a16:colId xmlns="" xmlns:a16="http://schemas.microsoft.com/office/drawing/2014/main" val="20016"/>
                    </a:ext>
                  </a:extLst>
                </a:gridCol>
                <a:gridCol w="207784">
                  <a:extLst>
                    <a:ext uri="{9D8B030D-6E8A-4147-A177-3AD203B41FA5}">
                      <a16:colId xmlns="" xmlns:a16="http://schemas.microsoft.com/office/drawing/2014/main" val="20017"/>
                    </a:ext>
                  </a:extLst>
                </a:gridCol>
                <a:gridCol w="207784">
                  <a:extLst>
                    <a:ext uri="{9D8B030D-6E8A-4147-A177-3AD203B41FA5}">
                      <a16:colId xmlns="" xmlns:a16="http://schemas.microsoft.com/office/drawing/2014/main" val="20018"/>
                    </a:ext>
                  </a:extLst>
                </a:gridCol>
                <a:gridCol w="207784">
                  <a:extLst>
                    <a:ext uri="{9D8B030D-6E8A-4147-A177-3AD203B41FA5}">
                      <a16:colId xmlns="" xmlns:a16="http://schemas.microsoft.com/office/drawing/2014/main" val="20019"/>
                    </a:ext>
                  </a:extLst>
                </a:gridCol>
                <a:gridCol w="207784">
                  <a:extLst>
                    <a:ext uri="{9D8B030D-6E8A-4147-A177-3AD203B41FA5}">
                      <a16:colId xmlns="" xmlns:a16="http://schemas.microsoft.com/office/drawing/2014/main" val="20020"/>
                    </a:ext>
                  </a:extLst>
                </a:gridCol>
                <a:gridCol w="207784">
                  <a:extLst>
                    <a:ext uri="{9D8B030D-6E8A-4147-A177-3AD203B41FA5}">
                      <a16:colId xmlns="" xmlns:a16="http://schemas.microsoft.com/office/drawing/2014/main" val="20021"/>
                    </a:ext>
                  </a:extLst>
                </a:gridCol>
                <a:gridCol w="207784">
                  <a:extLst>
                    <a:ext uri="{9D8B030D-6E8A-4147-A177-3AD203B41FA5}">
                      <a16:colId xmlns="" xmlns:a16="http://schemas.microsoft.com/office/drawing/2014/main" val="20022"/>
                    </a:ext>
                  </a:extLst>
                </a:gridCol>
                <a:gridCol w="207784">
                  <a:extLst>
                    <a:ext uri="{9D8B030D-6E8A-4147-A177-3AD203B41FA5}">
                      <a16:colId xmlns="" xmlns:a16="http://schemas.microsoft.com/office/drawing/2014/main" val="20023"/>
                    </a:ext>
                  </a:extLst>
                </a:gridCol>
                <a:gridCol w="207784">
                  <a:extLst>
                    <a:ext uri="{9D8B030D-6E8A-4147-A177-3AD203B41FA5}">
                      <a16:colId xmlns="" xmlns:a16="http://schemas.microsoft.com/office/drawing/2014/main" val="20024"/>
                    </a:ext>
                  </a:extLst>
                </a:gridCol>
                <a:gridCol w="207784">
                  <a:extLst>
                    <a:ext uri="{9D8B030D-6E8A-4147-A177-3AD203B41FA5}">
                      <a16:colId xmlns="" xmlns:a16="http://schemas.microsoft.com/office/drawing/2014/main" val="20025"/>
                    </a:ext>
                  </a:extLst>
                </a:gridCol>
                <a:gridCol w="207784">
                  <a:extLst>
                    <a:ext uri="{9D8B030D-6E8A-4147-A177-3AD203B41FA5}">
                      <a16:colId xmlns="" xmlns:a16="http://schemas.microsoft.com/office/drawing/2014/main" val="20026"/>
                    </a:ext>
                  </a:extLst>
                </a:gridCol>
                <a:gridCol w="207784">
                  <a:extLst>
                    <a:ext uri="{9D8B030D-6E8A-4147-A177-3AD203B41FA5}">
                      <a16:colId xmlns="" xmlns:a16="http://schemas.microsoft.com/office/drawing/2014/main" val="20027"/>
                    </a:ext>
                  </a:extLst>
                </a:gridCol>
                <a:gridCol w="207784">
                  <a:extLst>
                    <a:ext uri="{9D8B030D-6E8A-4147-A177-3AD203B41FA5}">
                      <a16:colId xmlns="" xmlns:a16="http://schemas.microsoft.com/office/drawing/2014/main" val="20028"/>
                    </a:ext>
                  </a:extLst>
                </a:gridCol>
                <a:gridCol w="207784">
                  <a:extLst>
                    <a:ext uri="{9D8B030D-6E8A-4147-A177-3AD203B41FA5}">
                      <a16:colId xmlns="" xmlns:a16="http://schemas.microsoft.com/office/drawing/2014/main" val="20029"/>
                    </a:ext>
                  </a:extLst>
                </a:gridCol>
                <a:gridCol w="207784">
                  <a:extLst>
                    <a:ext uri="{9D8B030D-6E8A-4147-A177-3AD203B41FA5}">
                      <a16:colId xmlns="" xmlns:a16="http://schemas.microsoft.com/office/drawing/2014/main" val="20030"/>
                    </a:ext>
                  </a:extLst>
                </a:gridCol>
                <a:gridCol w="207784">
                  <a:extLst>
                    <a:ext uri="{9D8B030D-6E8A-4147-A177-3AD203B41FA5}">
                      <a16:colId xmlns="" xmlns:a16="http://schemas.microsoft.com/office/drawing/2014/main" val="20031"/>
                    </a:ext>
                  </a:extLst>
                </a:gridCol>
                <a:gridCol w="207784">
                  <a:extLst>
                    <a:ext uri="{9D8B030D-6E8A-4147-A177-3AD203B41FA5}">
                      <a16:colId xmlns="" xmlns:a16="http://schemas.microsoft.com/office/drawing/2014/main" val="20032"/>
                    </a:ext>
                  </a:extLst>
                </a:gridCol>
                <a:gridCol w="207784">
                  <a:extLst>
                    <a:ext uri="{9D8B030D-6E8A-4147-A177-3AD203B41FA5}">
                      <a16:colId xmlns="" xmlns:a16="http://schemas.microsoft.com/office/drawing/2014/main" val="20033"/>
                    </a:ext>
                  </a:extLst>
                </a:gridCol>
                <a:gridCol w="207784">
                  <a:extLst>
                    <a:ext uri="{9D8B030D-6E8A-4147-A177-3AD203B41FA5}">
                      <a16:colId xmlns="" xmlns:a16="http://schemas.microsoft.com/office/drawing/2014/main" val="20034"/>
                    </a:ext>
                  </a:extLst>
                </a:gridCol>
                <a:gridCol w="207784">
                  <a:extLst>
                    <a:ext uri="{9D8B030D-6E8A-4147-A177-3AD203B41FA5}">
                      <a16:colId xmlns="" xmlns:a16="http://schemas.microsoft.com/office/drawing/2014/main" val="20035"/>
                    </a:ext>
                  </a:extLst>
                </a:gridCol>
                <a:gridCol w="207784">
                  <a:extLst>
                    <a:ext uri="{9D8B030D-6E8A-4147-A177-3AD203B41FA5}">
                      <a16:colId xmlns="" xmlns:a16="http://schemas.microsoft.com/office/drawing/2014/main" val="20036"/>
                    </a:ext>
                  </a:extLst>
                </a:gridCol>
                <a:gridCol w="207784">
                  <a:extLst>
                    <a:ext uri="{9D8B030D-6E8A-4147-A177-3AD203B41FA5}">
                      <a16:colId xmlns="" xmlns:a16="http://schemas.microsoft.com/office/drawing/2014/main" val="20037"/>
                    </a:ext>
                  </a:extLst>
                </a:gridCol>
                <a:gridCol w="207784">
                  <a:extLst>
                    <a:ext uri="{9D8B030D-6E8A-4147-A177-3AD203B41FA5}">
                      <a16:colId xmlns="" xmlns:a16="http://schemas.microsoft.com/office/drawing/2014/main" val="20038"/>
                    </a:ext>
                  </a:extLst>
                </a:gridCol>
                <a:gridCol w="207784">
                  <a:extLst>
                    <a:ext uri="{9D8B030D-6E8A-4147-A177-3AD203B41FA5}">
                      <a16:colId xmlns="" xmlns:a16="http://schemas.microsoft.com/office/drawing/2014/main" val="20039"/>
                    </a:ext>
                  </a:extLst>
                </a:gridCol>
                <a:gridCol w="207784">
                  <a:extLst>
                    <a:ext uri="{9D8B030D-6E8A-4147-A177-3AD203B41FA5}">
                      <a16:colId xmlns="" xmlns:a16="http://schemas.microsoft.com/office/drawing/2014/main" val="20040"/>
                    </a:ext>
                  </a:extLst>
                </a:gridCol>
              </a:tblGrid>
              <a:tr h="113171">
                <a:tc>
                  <a:txBody>
                    <a:bodyPr/>
                    <a:lstStyle/>
                    <a:p>
                      <a:pPr algn="l" fontAlgn="ctr"/>
                      <a:r>
                        <a:rPr lang="es-MX" sz="700" b="1" i="0" u="none" strike="noStrike" dirty="0">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700" b="1" i="0" u="none" strike="noStrike">
                          <a:solidFill>
                            <a:srgbClr val="000000"/>
                          </a:solidFill>
                          <a:effectLst/>
                          <a:latin typeface="Montserrat"/>
                        </a:rPr>
                        <a:t>5.- Respecto al beneficio obtenido por el Programa, indique la opción que considere más adecuada:</a:t>
                      </a: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0"/>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ctr"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7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r>
                        <a:rPr lang="es-MX" sz="700" b="0" i="0" u="none" strike="noStrike">
                          <a:solidFill>
                            <a:srgbClr val="000000"/>
                          </a:solidFill>
                          <a:effectLst/>
                          <a:latin typeface="Montserrat"/>
                        </a:rPr>
                        <a:t>No</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DBDBDB"/>
                    </a:solidFill>
                  </a:tcPr>
                </a:tc>
                <a:tc>
                  <a:txBody>
                    <a:bodyPr/>
                    <a:lstStyle/>
                    <a:p>
                      <a:pPr algn="ctr"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r>
                        <a:rPr lang="es-MX" sz="700" b="0" i="0" u="none" strike="noStrike">
                          <a:solidFill>
                            <a:srgbClr val="000000"/>
                          </a:solidFill>
                          <a:effectLst/>
                          <a:latin typeface="Montserrat"/>
                        </a:rPr>
                        <a:t>Sí</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DBDBDB"/>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2">
                  <a:txBody>
                    <a:bodyPr/>
                    <a:lstStyle/>
                    <a:p>
                      <a:pPr algn="ctr" fontAlgn="ctr"/>
                      <a:r>
                        <a:rPr lang="es-MX" sz="700" b="0" i="0" u="none" strike="noStrike">
                          <a:solidFill>
                            <a:srgbClr val="000000"/>
                          </a:solidFill>
                          <a:effectLst/>
                          <a:latin typeface="Montserrat"/>
                        </a:rPr>
                        <a:t>No aplica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D9D9D9"/>
                    </a:solidFill>
                  </a:tcPr>
                </a:tc>
                <a:tc hMerge="1">
                  <a:txBody>
                    <a:bodyPr/>
                    <a:lstStyle/>
                    <a:p>
                      <a:endParaRPr lang="es-MX"/>
                    </a:p>
                  </a:txBody>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2"/>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5.1.-</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dirty="0">
                          <a:solidFill>
                            <a:srgbClr val="FF000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gridSpan="2">
                  <a:txBody>
                    <a:bodyPr/>
                    <a:lstStyle/>
                    <a:p>
                      <a:pPr algn="ctr" fontAlgn="ctr"/>
                      <a:r>
                        <a:rPr lang="es-MX" sz="700" b="1" i="0" u="none" strike="noStrike">
                          <a:solidFill>
                            <a:srgbClr val="80808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gridSpan="31">
                  <a:txBody>
                    <a:bodyPr/>
                    <a:lstStyle/>
                    <a:p>
                      <a:pPr algn="l" fontAlgn="ctr"/>
                      <a:r>
                        <a:rPr lang="es-MX" sz="700" b="0" i="0" u="none" strike="noStrike">
                          <a:solidFill>
                            <a:srgbClr val="000000"/>
                          </a:solidFill>
                          <a:effectLst/>
                          <a:latin typeface="Montserrat"/>
                        </a:rPr>
                        <a:t>¿Le fue entregado completo el beneficio?</a:t>
                      </a:r>
                    </a:p>
                  </a:txBody>
                  <a:tcPr marL="0" marR="0" marT="0" marB="0" anchor="ctr">
                    <a:lnL>
                      <a:noFill/>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3"/>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ctr" fontAlgn="ctr"/>
                      <a:endParaRPr lang="es-MX" sz="700" b="0"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4"/>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5.2.-</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a:solidFill>
                            <a:srgbClr val="80808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gridSpan="2">
                  <a:txBody>
                    <a:bodyPr/>
                    <a:lstStyle/>
                    <a:p>
                      <a:pPr algn="ctr" fontAlgn="ctr"/>
                      <a:r>
                        <a:rPr lang="es-MX" sz="700" b="1" i="0" u="none" strike="noStrike">
                          <a:solidFill>
                            <a:srgbClr val="80808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gridSpan="31">
                  <a:txBody>
                    <a:bodyPr/>
                    <a:lstStyle/>
                    <a:p>
                      <a:pPr algn="l" fontAlgn="ctr"/>
                      <a:r>
                        <a:rPr lang="es-MX" sz="700" b="0" i="0" u="none" strike="noStrike">
                          <a:solidFill>
                            <a:srgbClr val="000000"/>
                          </a:solidFill>
                          <a:effectLst/>
                          <a:latin typeface="Montserrat"/>
                        </a:rPr>
                        <a:t>¿El beneficio se entregó de acuerdo a las fechas y los lugares programados?</a:t>
                      </a:r>
                    </a:p>
                  </a:txBody>
                  <a:tcPr marL="0" marR="0" marT="0" marB="0" anchor="ctr">
                    <a:lnL>
                      <a:noFill/>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5"/>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8">
                  <a:txBody>
                    <a:bodyPr/>
                    <a:lstStyle/>
                    <a:p>
                      <a:pPr algn="ctr" fontAlgn="ctr"/>
                      <a:endParaRPr lang="es-MX" sz="700" b="0"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6"/>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5.3.-</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a:solidFill>
                            <a:srgbClr val="80808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gridSpan="2">
                  <a:txBody>
                    <a:bodyPr/>
                    <a:lstStyle/>
                    <a:p>
                      <a:pPr algn="ctr" fontAlgn="ctr"/>
                      <a:r>
                        <a:rPr lang="es-MX" sz="700" b="1" i="0" u="none" strike="noStrike">
                          <a:solidFill>
                            <a:srgbClr val="80808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gridSpan="31">
                  <a:txBody>
                    <a:bodyPr/>
                    <a:lstStyle/>
                    <a:p>
                      <a:pPr algn="l" fontAlgn="ctr"/>
                      <a:r>
                        <a:rPr lang="es-MX" sz="700" b="0" i="0" u="none" strike="noStrike">
                          <a:solidFill>
                            <a:srgbClr val="000000"/>
                          </a:solidFill>
                          <a:effectLst/>
                          <a:latin typeface="Montserrat"/>
                        </a:rPr>
                        <a:t>¿Le fue condicionada la entrega del beneficio?</a:t>
                      </a:r>
                    </a:p>
                  </a:txBody>
                  <a:tcPr marL="0" marR="0" marT="0" marB="0" anchor="ctr">
                    <a:lnL>
                      <a:noFill/>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07"/>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8"/>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5.4.-</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a:solidFill>
                            <a:srgbClr val="80808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gridSpan="2">
                  <a:txBody>
                    <a:bodyPr/>
                    <a:lstStyle/>
                    <a:p>
                      <a:pPr algn="ctr" fontAlgn="ctr"/>
                      <a:r>
                        <a:rPr lang="es-MX" sz="700" b="1" i="0" u="none" strike="noStrike" dirty="0">
                          <a:solidFill>
                            <a:srgbClr val="FF000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gridSpan="31">
                  <a:txBody>
                    <a:bodyPr/>
                    <a:lstStyle/>
                    <a:p>
                      <a:pPr algn="l" fontAlgn="ctr"/>
                      <a:r>
                        <a:rPr lang="es-MX" sz="700" b="0" i="0" u="none" strike="noStrike">
                          <a:solidFill>
                            <a:srgbClr val="000000"/>
                          </a:solidFill>
                          <a:effectLst/>
                          <a:latin typeface="Montserrat"/>
                        </a:rPr>
                        <a:t>En caso de que su Programa implique obra pública, ¿la pudo ver finalizada?</a:t>
                      </a:r>
                    </a:p>
                  </a:txBody>
                  <a:tcPr marL="0" marR="0" marT="0" marB="0" anchor="ctr">
                    <a:lnL>
                      <a:noFill/>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09"/>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gridSpan="39">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10"/>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5.5.-</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a:solidFill>
                            <a:srgbClr val="80808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gridSpan="2">
                  <a:txBody>
                    <a:bodyPr/>
                    <a:lstStyle/>
                    <a:p>
                      <a:pPr algn="ctr" fontAlgn="ctr"/>
                      <a:r>
                        <a:rPr lang="es-MX" sz="700" b="1" i="0" u="none" strike="noStrike" dirty="0">
                          <a:solidFill>
                            <a:srgbClr val="FF000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gridSpan="31">
                  <a:txBody>
                    <a:bodyPr/>
                    <a:lstStyle/>
                    <a:p>
                      <a:pPr algn="l" fontAlgn="ctr"/>
                      <a:r>
                        <a:rPr lang="es-MX" sz="700" b="0" i="0" u="none" strike="noStrike">
                          <a:solidFill>
                            <a:srgbClr val="000000"/>
                          </a:solidFill>
                          <a:effectLst/>
                          <a:latin typeface="Montserrat"/>
                        </a:rPr>
                        <a:t>¿La obra tuvo alguna dificultad o irregularidad observada?</a:t>
                      </a:r>
                    </a:p>
                  </a:txBody>
                  <a:tcPr marL="0" marR="0" marT="0" marB="0" anchor="ctr">
                    <a:lnL>
                      <a:noFill/>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11"/>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gridSpan="39">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12"/>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5.6.-</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dirty="0">
                          <a:solidFill>
                            <a:srgbClr val="80808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gridSpan="2">
                  <a:txBody>
                    <a:bodyPr/>
                    <a:lstStyle/>
                    <a:p>
                      <a:pPr algn="ctr" fontAlgn="ctr"/>
                      <a:r>
                        <a:rPr lang="es-MX" sz="700" b="1" i="0" u="none" strike="noStrike">
                          <a:solidFill>
                            <a:srgbClr val="80808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gridSpan="31">
                  <a:txBody>
                    <a:bodyPr/>
                    <a:lstStyle/>
                    <a:p>
                      <a:pPr algn="l" fontAlgn="ctr"/>
                      <a:r>
                        <a:rPr lang="es-MX" sz="700" b="0" i="0" u="none" strike="noStrike">
                          <a:solidFill>
                            <a:srgbClr val="000000"/>
                          </a:solidFill>
                          <a:effectLst/>
                          <a:latin typeface="Montserrat"/>
                        </a:rPr>
                        <a:t>¿Este beneficio representó una mejora para su localidad, su familia o para Usted?  </a:t>
                      </a:r>
                    </a:p>
                  </a:txBody>
                  <a:tcPr marL="0" marR="0" marT="0" marB="0" anchor="ctr">
                    <a:lnL>
                      <a:noFill/>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13"/>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14"/>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5.7.-</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dirty="0">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dirty="0">
                          <a:solidFill>
                            <a:srgbClr val="FF000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gridSpan="2">
                  <a:txBody>
                    <a:bodyPr/>
                    <a:lstStyle/>
                    <a:p>
                      <a:pPr algn="ctr" fontAlgn="ctr"/>
                      <a:r>
                        <a:rPr lang="es-MX" sz="700" b="1" i="0" u="none" strike="noStrike">
                          <a:solidFill>
                            <a:srgbClr val="80808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gridSpan="31">
                  <a:txBody>
                    <a:bodyPr/>
                    <a:lstStyle/>
                    <a:p>
                      <a:pPr algn="l" fontAlgn="ctr"/>
                      <a:r>
                        <a:rPr lang="es-MX" sz="700" b="0" i="0" u="none" strike="noStrike">
                          <a:solidFill>
                            <a:srgbClr val="000000"/>
                          </a:solidFill>
                          <a:effectLst/>
                          <a:latin typeface="Montserrat"/>
                        </a:rPr>
                        <a:t>En su opinión, ¿el beneficio lo reciben las personas que lo necesitan?</a:t>
                      </a:r>
                    </a:p>
                  </a:txBody>
                  <a:tcPr marL="0" marR="0" marT="0" marB="0" anchor="ctr">
                    <a:lnL>
                      <a:noFill/>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15"/>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700" b="1" i="0" u="none" strike="noStrike">
                        <a:solidFill>
                          <a:srgbClr val="80808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endParaRPr lang="es-MX" sz="700" b="1" i="0" u="none" strike="noStrike">
                        <a:solidFill>
                          <a:srgbClr val="80808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endParaRPr lang="es-MX" sz="700" b="1" i="0" u="none" strike="noStrike">
                        <a:solidFill>
                          <a:srgbClr val="80808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ctr" fontAlgn="ctr"/>
                      <a:endParaRPr lang="es-MX" sz="700" b="1" i="0" u="none" strike="noStrike">
                        <a:solidFill>
                          <a:srgbClr val="80808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16"/>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5.8</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a:solidFill>
                            <a:srgbClr val="80808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gridSpan="2">
                  <a:txBody>
                    <a:bodyPr/>
                    <a:lstStyle/>
                    <a:p>
                      <a:pPr algn="ctr" fontAlgn="ctr"/>
                      <a:r>
                        <a:rPr lang="es-MX" sz="700" b="1" i="0" u="none" strike="noStrike" dirty="0">
                          <a:solidFill>
                            <a:srgbClr val="80808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gridSpan="31">
                  <a:txBody>
                    <a:bodyPr/>
                    <a:lstStyle/>
                    <a:p>
                      <a:pPr algn="l" fontAlgn="ctr"/>
                      <a:r>
                        <a:rPr lang="es-MX" sz="700" b="0" i="0" u="none" strike="noStrike">
                          <a:solidFill>
                            <a:srgbClr val="000000"/>
                          </a:solidFill>
                          <a:effectLst/>
                          <a:latin typeface="Montserrat"/>
                        </a:rPr>
                        <a:t>¿Conoció a alguien a quien se le haya condicionado la entrega del beneficio o a quien no se lo hayan entregado completo?</a:t>
                      </a:r>
                    </a:p>
                  </a:txBody>
                  <a:tcPr marL="0" marR="0" marT="0" marB="0" anchor="ctr">
                    <a:lnL>
                      <a:noFill/>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17"/>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8"/>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700" b="1" i="0" u="none" strike="noStrike">
                          <a:solidFill>
                            <a:srgbClr val="000000"/>
                          </a:solidFill>
                          <a:effectLst/>
                          <a:latin typeface="Montserrat"/>
                        </a:rPr>
                        <a:t>6.- Usted o algún conocido tiene acceso a internet mediante:</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19"/>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0"/>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1">
                  <a:txBody>
                    <a:bodyPr/>
                    <a:lstStyle/>
                    <a:p>
                      <a:pPr algn="l" fontAlgn="ctr"/>
                      <a:r>
                        <a:rPr lang="es-MX" sz="700" b="0" i="0" u="none" strike="noStrike" dirty="0">
                          <a:solidFill>
                            <a:srgbClr val="FF0000"/>
                          </a:solidFill>
                          <a:effectLst/>
                          <a:latin typeface="Montserrat"/>
                        </a:rPr>
                        <a:t>Teléfono con datos activados</a:t>
                      </a:r>
                    </a:p>
                  </a:txBody>
                  <a:tcPr marL="32433" marR="0" marT="0" marB="0" anchor="ctr">
                    <a:lnL w="6350" cap="flat" cmpd="sng" algn="ctr">
                      <a:solidFill>
                        <a:srgbClr val="660033"/>
                      </a:solidFill>
                      <a:prstDash val="dot"/>
                      <a:round/>
                      <a:headEnd type="none" w="med" len="med"/>
                      <a:tailEnd type="none" w="med" len="med"/>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700" b="0" i="0" u="none" strike="noStrike">
                        <a:solidFill>
                          <a:srgbClr val="000000"/>
                        </a:solidFill>
                        <a:effectLst/>
                        <a:latin typeface="Montserrat"/>
                      </a:endParaRPr>
                    </a:p>
                  </a:txBody>
                  <a:tcPr marL="0" marR="0" marT="0" marB="0" anchor="ctr">
                    <a:lnL>
                      <a:noFill/>
                    </a:lnL>
                    <a:lnR w="6350" cap="flat" cmpd="sng" algn="ctr">
                      <a:solidFill>
                        <a:srgbClr val="660033"/>
                      </a:solidFill>
                      <a:prstDash val="dot"/>
                      <a:round/>
                      <a:headEnd type="none" w="med" len="med"/>
                      <a:tailEnd type="none" w="med" len="med"/>
                    </a:lnR>
                    <a:lnT>
                      <a:noFill/>
                    </a:lnT>
                    <a:lnB>
                      <a:noFill/>
                    </a:lnB>
                  </a:tcPr>
                </a:tc>
                <a:tc>
                  <a:txBody>
                    <a:bodyPr/>
                    <a:lstStyle/>
                    <a:p>
                      <a:pPr algn="ctr" fontAlgn="ctr"/>
                      <a:r>
                        <a:rPr lang="es-MX" sz="700" b="1" i="0" u="none" strike="noStrike" dirty="0">
                          <a:solidFill>
                            <a:srgbClr val="FF000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4">
                  <a:txBody>
                    <a:bodyPr/>
                    <a:lstStyle/>
                    <a:p>
                      <a:pPr algn="l" fontAlgn="ctr"/>
                      <a:r>
                        <a:rPr lang="es-MX" sz="700" b="0" i="0" u="none" strike="noStrike" dirty="0">
                          <a:solidFill>
                            <a:srgbClr val="FF0000"/>
                          </a:solidFill>
                          <a:effectLst/>
                          <a:latin typeface="Montserrat"/>
                        </a:rPr>
                        <a:t>Computadora propia con internet en casa</a:t>
                      </a:r>
                    </a:p>
                  </a:txBody>
                  <a:tcPr marL="32433" marR="0" marT="0" marB="0" anchor="ctr">
                    <a:lnL w="6350" cap="flat" cmpd="sng" algn="ctr">
                      <a:solidFill>
                        <a:srgbClr val="660033"/>
                      </a:solidFill>
                      <a:prstDash val="dot"/>
                      <a:round/>
                      <a:headEnd type="none" w="med" len="med"/>
                      <a:tailEnd type="none" w="med" len="med"/>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8">
                  <a:txBody>
                    <a:bodyPr/>
                    <a:lstStyle/>
                    <a:p>
                      <a:pPr algn="l" fontAlgn="ctr"/>
                      <a:r>
                        <a:rPr lang="es-MX" sz="700" b="0" i="0" u="none" strike="noStrike">
                          <a:solidFill>
                            <a:srgbClr val="000000"/>
                          </a:solidFill>
                          <a:effectLst/>
                          <a:latin typeface="Montserrat"/>
                        </a:rPr>
                        <a:t>Ninguno</a:t>
                      </a:r>
                    </a:p>
                  </a:txBody>
                  <a:tcPr marL="32433" marR="0" marT="0" marB="0" anchor="ctr">
                    <a:lnL w="6350" cap="flat" cmpd="sng" algn="ctr">
                      <a:solidFill>
                        <a:srgbClr val="660033"/>
                      </a:solidFill>
                      <a:prstDash val="dot"/>
                      <a:round/>
                      <a:headEnd type="none" w="med" len="med"/>
                      <a:tailEnd type="none" w="med" len="med"/>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1"/>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2"/>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rowSpan="2" gridSpan="39">
                  <a:txBody>
                    <a:bodyPr/>
                    <a:lstStyle/>
                    <a:p>
                      <a:pPr algn="l" fontAlgn="ctr"/>
                      <a:r>
                        <a:rPr lang="es-MX" sz="700" b="1" i="0" u="none" strike="noStrike">
                          <a:solidFill>
                            <a:srgbClr val="000000"/>
                          </a:solidFill>
                          <a:effectLst/>
                          <a:latin typeface="Montserrat"/>
                        </a:rPr>
                        <a:t>6.1.- ¿Considera que el acceso a internet es una herramienta necesaria para realizar acciones de Contraloría Social?</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3"/>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4"/>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4">
                  <a:txBody>
                    <a:bodyPr/>
                    <a:lstStyle/>
                    <a:p>
                      <a:pPr algn="ctr" fontAlgn="ctr"/>
                      <a:r>
                        <a:rPr lang="es-MX" sz="700" b="1" i="0" u="none" strike="noStrike" dirty="0">
                          <a:solidFill>
                            <a:srgbClr val="FF0000"/>
                          </a:solidFill>
                          <a:effectLst/>
                          <a:latin typeface="Montserrat"/>
                        </a:rPr>
                        <a:t>Sí, ¿por qué?</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34">
                  <a:txBody>
                    <a:bodyPr/>
                    <a:lstStyle/>
                    <a:p>
                      <a:pPr algn="ctr" fontAlgn="ctr"/>
                      <a:r>
                        <a:rPr lang="es-MX" sz="700" b="1" i="0" u="none" strike="noStrike" dirty="0">
                          <a:solidFill>
                            <a:srgbClr val="FF0000"/>
                          </a:solidFill>
                          <a:effectLst/>
                          <a:latin typeface="Montserrat"/>
                        </a:rPr>
                        <a:t>Debido a la pandemia del COVID-19 todo ha sido de manera virtual </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5"/>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700" b="1" i="0" u="none" strike="noStrike">
                        <a:solidFill>
                          <a:srgbClr val="80808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1297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297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297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297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9730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9730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9730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6"/>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4">
                  <a:txBody>
                    <a:bodyPr/>
                    <a:lstStyle/>
                    <a:p>
                      <a:pPr algn="ctr" fontAlgn="ctr"/>
                      <a:r>
                        <a:rPr lang="es-MX" sz="700" b="0" i="0" u="none" strike="noStrike">
                          <a:solidFill>
                            <a:srgbClr val="000000"/>
                          </a:solidFill>
                          <a:effectLst/>
                          <a:latin typeface="Montserrat"/>
                        </a:rPr>
                        <a:t>No, ¿por qué?</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34">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7"/>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8"/>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700" b="1" i="0" u="none" strike="noStrike">
                          <a:solidFill>
                            <a:srgbClr val="000000"/>
                          </a:solidFill>
                          <a:effectLst/>
                          <a:latin typeface="Montserrat"/>
                        </a:rPr>
                        <a:t>7.- Durante y al final de sus actividades de vigilancia, ¿halló o fue testigo de alguna irregularidad?</a:t>
                      </a: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9"/>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0"/>
                  </a:ext>
                </a:extLst>
              </a:tr>
              <a:tr h="46086">
                <a:tc>
                  <a:txBody>
                    <a:bodyPr/>
                    <a:lstStyle/>
                    <a:p>
                      <a:pPr algn="l" fontAlgn="ctr"/>
                      <a:r>
                        <a:rPr lang="es-MX" sz="7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dirty="0">
                          <a:solidFill>
                            <a:srgbClr val="FF000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
                  <a:txBody>
                    <a:bodyPr/>
                    <a:lstStyle/>
                    <a:p>
                      <a:pPr algn="l" fontAlgn="ctr"/>
                      <a:r>
                        <a:rPr lang="es-MX" sz="700" b="0" i="0" u="none" strike="noStrike" dirty="0">
                          <a:solidFill>
                            <a:srgbClr val="000000"/>
                          </a:solidFill>
                          <a:effectLst/>
                          <a:latin typeface="Montserrat"/>
                        </a:rPr>
                        <a:t>No</a:t>
                      </a:r>
                    </a:p>
                  </a:txBody>
                  <a:tcPr marL="32433"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FFFF"/>
                    </a:solidFill>
                  </a:tcPr>
                </a:tc>
                <a:tc hMerge="1">
                  <a:txBody>
                    <a:bodyPr/>
                    <a:lstStyle/>
                    <a:p>
                      <a:endParaRPr lang="es-MX"/>
                    </a:p>
                  </a:txBody>
                  <a:tcPr/>
                </a:tc>
                <a:tc>
                  <a:txBody>
                    <a:bodyPr/>
                    <a:lstStyle/>
                    <a:p>
                      <a:pPr algn="ctr" fontAlgn="ctr"/>
                      <a:r>
                        <a:rPr lang="es-MX" sz="7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
                  <a:txBody>
                    <a:bodyPr/>
                    <a:lstStyle/>
                    <a:p>
                      <a:pPr algn="l" fontAlgn="ctr"/>
                      <a:r>
                        <a:rPr lang="es-MX" sz="700" b="0" i="0" u="none" strike="noStrike">
                          <a:solidFill>
                            <a:srgbClr val="000000"/>
                          </a:solidFill>
                          <a:effectLst/>
                          <a:latin typeface="Montserrat"/>
                        </a:rPr>
                        <a:t>Sí </a:t>
                      </a:r>
                    </a:p>
                  </a:txBody>
                  <a:tcPr marL="3243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gridSpan="5">
                  <a:txBody>
                    <a:bodyPr/>
                    <a:lstStyle/>
                    <a:p>
                      <a:pPr algn="l" fontAlgn="ctr"/>
                      <a:r>
                        <a:rPr lang="es-MX" sz="700" b="0" i="0" u="none" strike="noStrike">
                          <a:solidFill>
                            <a:srgbClr val="000000"/>
                          </a:solidFill>
                          <a:effectLst/>
                          <a:latin typeface="Montserrat"/>
                        </a:rPr>
                        <a:t>Especifique cuál: </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1"/>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dirty="0">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2"/>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700" b="1" i="0" u="none" strike="noStrike">
                          <a:solidFill>
                            <a:srgbClr val="000000"/>
                          </a:solidFill>
                          <a:effectLst/>
                          <a:latin typeface="Montserrat"/>
                        </a:rPr>
                        <a:t>8.- De acuerdo a lo que observó, ¿considera que el Programa fue o es utilizado con fines políticos, electorales, de lucro u otros distintos a su objetivo?</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3"/>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4"/>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dirty="0">
                          <a:solidFill>
                            <a:srgbClr val="FF000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8">
                  <a:txBody>
                    <a:bodyPr/>
                    <a:lstStyle/>
                    <a:p>
                      <a:pPr algn="l" fontAlgn="ctr"/>
                      <a:r>
                        <a:rPr lang="es-MX" sz="700" b="0" i="0" u="none" strike="noStrike">
                          <a:solidFill>
                            <a:srgbClr val="000000"/>
                          </a:solidFill>
                          <a:effectLst/>
                          <a:latin typeface="Montserrat"/>
                        </a:rPr>
                        <a:t>No</a:t>
                      </a:r>
                    </a:p>
                  </a:txBody>
                  <a:tcPr marL="3243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32433"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8">
                  <a:txBody>
                    <a:bodyPr/>
                    <a:lstStyle/>
                    <a:p>
                      <a:pPr algn="l" fontAlgn="ctr"/>
                      <a:r>
                        <a:rPr lang="es-MX" sz="700" b="0" i="0" u="none" strike="noStrike">
                          <a:solidFill>
                            <a:srgbClr val="000000"/>
                          </a:solidFill>
                          <a:effectLst/>
                          <a:latin typeface="Montserrat"/>
                        </a:rPr>
                        <a:t>Sí, ¿por qué?</a:t>
                      </a:r>
                    </a:p>
                  </a:txBody>
                  <a:tcPr marL="3243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5"/>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gridSpan="38">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6"/>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700" b="1" i="0" u="none" strike="noStrike">
                          <a:solidFill>
                            <a:srgbClr val="000000"/>
                          </a:solidFill>
                          <a:effectLst/>
                          <a:latin typeface="Montserrat"/>
                        </a:rPr>
                        <a:t>9.-¿Cuál o cuáles de los siguientes mecanismos de atención a quejas/denuncias conoce?</a:t>
                      </a:r>
                      <a:r>
                        <a:rPr lang="es-MX" sz="700" b="1" i="1" u="none" strike="noStrike">
                          <a:solidFill>
                            <a:srgbClr val="000000"/>
                          </a:solidFill>
                          <a:effectLst/>
                          <a:latin typeface="Montserrat"/>
                        </a:rPr>
                        <a:t> </a:t>
                      </a:r>
                      <a:endParaRPr lang="es-MX" sz="700" b="1" i="0" u="none" strike="noStrike">
                        <a:solidFill>
                          <a:srgbClr val="000000"/>
                        </a:solidFill>
                        <a:effectLst/>
                        <a:latin typeface="Montserrat"/>
                      </a:endParaRP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7"/>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ctr"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8"/>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7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r>
                        <a:rPr lang="es-MX" sz="700" b="0" i="0" u="none" strike="noStrike">
                          <a:solidFill>
                            <a:srgbClr val="000000"/>
                          </a:solidFill>
                          <a:effectLst/>
                          <a:latin typeface="Montserrat"/>
                        </a:rPr>
                        <a:t>No</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DBDBDB"/>
                    </a:solidFill>
                  </a:tcPr>
                </a:tc>
                <a:tc>
                  <a:txBody>
                    <a:bodyPr/>
                    <a:lstStyle/>
                    <a:p>
                      <a:pPr algn="ctr"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r>
                        <a:rPr lang="es-MX" sz="700" b="0" i="0" u="none" strike="noStrike">
                          <a:solidFill>
                            <a:srgbClr val="000000"/>
                          </a:solidFill>
                          <a:effectLst/>
                          <a:latin typeface="Montserrat"/>
                        </a:rPr>
                        <a:t>Sí</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DBDBDB"/>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9"/>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9.1.-</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5">
                  <a:txBody>
                    <a:bodyPr/>
                    <a:lstStyle/>
                    <a:p>
                      <a:pPr algn="l" fontAlgn="ctr"/>
                      <a:r>
                        <a:rPr lang="es-MX" sz="700" b="0" i="0" u="none" strike="noStrike">
                          <a:solidFill>
                            <a:srgbClr val="000000"/>
                          </a:solidFill>
                          <a:effectLst/>
                          <a:latin typeface="Montserrat"/>
                        </a:rPr>
                        <a:t>Plataforma Ciudadanos Alertadores Internos y Externos de la Corrupción  </a:t>
                      </a:r>
                    </a:p>
                  </a:txBody>
                  <a:tcPr marL="9730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0"/>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ctr" fontAlgn="ctr"/>
                      <a:endParaRPr lang="es-MX" sz="700" b="0"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41"/>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9.2.-</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5">
                  <a:txBody>
                    <a:bodyPr/>
                    <a:lstStyle/>
                    <a:p>
                      <a:pPr algn="l" fontAlgn="ctr"/>
                      <a:r>
                        <a:rPr lang="es-MX" sz="700" b="0" i="0" u="none" strike="noStrike">
                          <a:solidFill>
                            <a:srgbClr val="000000"/>
                          </a:solidFill>
                          <a:effectLst/>
                          <a:latin typeface="Montserrat"/>
                        </a:rPr>
                        <a:t>Buzón móvil o fijo </a:t>
                      </a:r>
                    </a:p>
                  </a:txBody>
                  <a:tcPr marL="9730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2"/>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8">
                  <a:txBody>
                    <a:bodyPr/>
                    <a:lstStyle/>
                    <a:p>
                      <a:pPr algn="ctr" fontAlgn="ctr"/>
                      <a:endParaRPr lang="es-MX" sz="700" b="0"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3"/>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9.3.-</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5">
                  <a:txBody>
                    <a:bodyPr/>
                    <a:lstStyle/>
                    <a:p>
                      <a:pPr algn="l" fontAlgn="ctr"/>
                      <a:r>
                        <a:rPr lang="es-MX" sz="700" b="0" i="0" u="none" strike="noStrike">
                          <a:solidFill>
                            <a:srgbClr val="000000"/>
                          </a:solidFill>
                          <a:effectLst/>
                          <a:latin typeface="Montserrat"/>
                        </a:rPr>
                        <a:t>Sistema Integral de Denuncias Ciudadanas (SIDEC)</a:t>
                      </a:r>
                    </a:p>
                  </a:txBody>
                  <a:tcPr marL="9730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44"/>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45"/>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9.4.-</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dirty="0">
                          <a:solidFill>
                            <a:srgbClr val="FF000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5">
                  <a:txBody>
                    <a:bodyPr/>
                    <a:lstStyle/>
                    <a:p>
                      <a:pPr algn="l" fontAlgn="ctr"/>
                      <a:r>
                        <a:rPr lang="es-MX" sz="700" b="0" i="0" u="none" strike="noStrike">
                          <a:solidFill>
                            <a:srgbClr val="000000"/>
                          </a:solidFill>
                          <a:effectLst/>
                          <a:latin typeface="Montserrat"/>
                        </a:rPr>
                        <a:t>Aplicación móvil (Denuncia Ciudadana de la Corrupción) </a:t>
                      </a:r>
                    </a:p>
                  </a:txBody>
                  <a:tcPr marL="9730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46"/>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gridSpan="39">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47"/>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9.5.-</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5">
                  <a:txBody>
                    <a:bodyPr/>
                    <a:lstStyle/>
                    <a:p>
                      <a:pPr algn="l" fontAlgn="ctr"/>
                      <a:r>
                        <a:rPr lang="es-MX" sz="700" b="0" i="0" u="none" strike="noStrike">
                          <a:solidFill>
                            <a:srgbClr val="000000"/>
                          </a:solidFill>
                          <a:effectLst/>
                          <a:latin typeface="Montserrat"/>
                        </a:rPr>
                        <a:t>Contraloría del Estado  </a:t>
                      </a:r>
                    </a:p>
                  </a:txBody>
                  <a:tcPr marL="9730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48"/>
                  </a:ext>
                </a:extLst>
              </a:tr>
              <a:tr h="10318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gridSpan="39">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49"/>
                  </a:ext>
                </a:extLst>
              </a:tr>
              <a:tr h="47730">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9.6.-</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5">
                  <a:txBody>
                    <a:bodyPr/>
                    <a:lstStyle/>
                    <a:p>
                      <a:pPr algn="l" fontAlgn="ctr"/>
                      <a:r>
                        <a:rPr lang="es-MX" sz="700" b="0" i="0" u="none" strike="noStrike">
                          <a:solidFill>
                            <a:srgbClr val="000000"/>
                          </a:solidFill>
                          <a:effectLst/>
                          <a:latin typeface="Montserrat"/>
                        </a:rPr>
                        <a:t>Teléfono y/o correo electrónico  </a:t>
                      </a:r>
                    </a:p>
                  </a:txBody>
                  <a:tcPr marL="9730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50"/>
                  </a:ext>
                </a:extLst>
              </a:tr>
              <a:tr h="134688">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51"/>
                  </a:ext>
                </a:extLst>
              </a:tr>
              <a:tr h="113171">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9.7.-</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7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7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5">
                  <a:txBody>
                    <a:bodyPr/>
                    <a:lstStyle/>
                    <a:p>
                      <a:pPr algn="l" fontAlgn="ctr"/>
                      <a:r>
                        <a:rPr lang="es-MX" sz="700" b="0" i="0" u="none" strike="noStrike">
                          <a:solidFill>
                            <a:srgbClr val="000000"/>
                          </a:solidFill>
                          <a:effectLst/>
                          <a:latin typeface="Montserrat"/>
                        </a:rPr>
                        <a:t>Personal responsable de la ejecución del Programa  </a:t>
                      </a:r>
                    </a:p>
                  </a:txBody>
                  <a:tcPr marL="97300"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dirty="0">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52"/>
                  </a:ext>
                </a:extLst>
              </a:tr>
            </a:tbl>
          </a:graphicData>
        </a:graphic>
      </p:graphicFrame>
    </p:spTree>
    <p:extLst>
      <p:ext uri="{BB962C8B-B14F-4D97-AF65-F5344CB8AC3E}">
        <p14:creationId xmlns:p14="http://schemas.microsoft.com/office/powerpoint/2010/main" val="1972833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4" name="Rectángulo 13"/>
          <p:cNvSpPr/>
          <p:nvPr/>
        </p:nvSpPr>
        <p:spPr>
          <a:xfrm>
            <a:off x="613221" y="512550"/>
            <a:ext cx="11038182" cy="587456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graphicFrame>
        <p:nvGraphicFramePr>
          <p:cNvPr id="2" name="Tabla 1"/>
          <p:cNvGraphicFramePr>
            <a:graphicFrameLocks noGrp="1"/>
          </p:cNvGraphicFramePr>
          <p:nvPr>
            <p:extLst>
              <p:ext uri="{D42A27DB-BD31-4B8C-83A1-F6EECF244321}">
                <p14:modId xmlns:p14="http://schemas.microsoft.com/office/powerpoint/2010/main" val="2270498437"/>
              </p:ext>
            </p:extLst>
          </p:nvPr>
        </p:nvGraphicFramePr>
        <p:xfrm>
          <a:off x="742272" y="582875"/>
          <a:ext cx="10612292" cy="5733917"/>
        </p:xfrm>
        <a:graphic>
          <a:graphicData uri="http://schemas.openxmlformats.org/drawingml/2006/table">
            <a:tbl>
              <a:tblPr/>
              <a:tblGrid>
                <a:gridCol w="63322">
                  <a:extLst>
                    <a:ext uri="{9D8B030D-6E8A-4147-A177-3AD203B41FA5}">
                      <a16:colId xmlns="" xmlns:a16="http://schemas.microsoft.com/office/drawing/2014/main" val="20000"/>
                    </a:ext>
                  </a:extLst>
                </a:gridCol>
                <a:gridCol w="63322">
                  <a:extLst>
                    <a:ext uri="{9D8B030D-6E8A-4147-A177-3AD203B41FA5}">
                      <a16:colId xmlns="" xmlns:a16="http://schemas.microsoft.com/office/drawing/2014/main" val="20001"/>
                    </a:ext>
                  </a:extLst>
                </a:gridCol>
                <a:gridCol w="74433">
                  <a:extLst>
                    <a:ext uri="{9D8B030D-6E8A-4147-A177-3AD203B41FA5}">
                      <a16:colId xmlns="" xmlns:a16="http://schemas.microsoft.com/office/drawing/2014/main" val="20002"/>
                    </a:ext>
                  </a:extLst>
                </a:gridCol>
                <a:gridCol w="285374">
                  <a:extLst>
                    <a:ext uri="{9D8B030D-6E8A-4147-A177-3AD203B41FA5}">
                      <a16:colId xmlns="" xmlns:a16="http://schemas.microsoft.com/office/drawing/2014/main" val="20003"/>
                    </a:ext>
                  </a:extLst>
                </a:gridCol>
                <a:gridCol w="285374">
                  <a:extLst>
                    <a:ext uri="{9D8B030D-6E8A-4147-A177-3AD203B41FA5}">
                      <a16:colId xmlns="" xmlns:a16="http://schemas.microsoft.com/office/drawing/2014/main" val="20004"/>
                    </a:ext>
                  </a:extLst>
                </a:gridCol>
                <a:gridCol w="285374">
                  <a:extLst>
                    <a:ext uri="{9D8B030D-6E8A-4147-A177-3AD203B41FA5}">
                      <a16:colId xmlns="" xmlns:a16="http://schemas.microsoft.com/office/drawing/2014/main" val="20005"/>
                    </a:ext>
                  </a:extLst>
                </a:gridCol>
                <a:gridCol w="285374">
                  <a:extLst>
                    <a:ext uri="{9D8B030D-6E8A-4147-A177-3AD203B41FA5}">
                      <a16:colId xmlns="" xmlns:a16="http://schemas.microsoft.com/office/drawing/2014/main" val="20006"/>
                    </a:ext>
                  </a:extLst>
                </a:gridCol>
                <a:gridCol w="285374">
                  <a:extLst>
                    <a:ext uri="{9D8B030D-6E8A-4147-A177-3AD203B41FA5}">
                      <a16:colId xmlns="" xmlns:a16="http://schemas.microsoft.com/office/drawing/2014/main" val="20007"/>
                    </a:ext>
                  </a:extLst>
                </a:gridCol>
                <a:gridCol w="285374">
                  <a:extLst>
                    <a:ext uri="{9D8B030D-6E8A-4147-A177-3AD203B41FA5}">
                      <a16:colId xmlns="" xmlns:a16="http://schemas.microsoft.com/office/drawing/2014/main" val="20008"/>
                    </a:ext>
                  </a:extLst>
                </a:gridCol>
                <a:gridCol w="285374">
                  <a:extLst>
                    <a:ext uri="{9D8B030D-6E8A-4147-A177-3AD203B41FA5}">
                      <a16:colId xmlns="" xmlns:a16="http://schemas.microsoft.com/office/drawing/2014/main" val="20009"/>
                    </a:ext>
                  </a:extLst>
                </a:gridCol>
                <a:gridCol w="285374">
                  <a:extLst>
                    <a:ext uri="{9D8B030D-6E8A-4147-A177-3AD203B41FA5}">
                      <a16:colId xmlns="" xmlns:a16="http://schemas.microsoft.com/office/drawing/2014/main" val="20010"/>
                    </a:ext>
                  </a:extLst>
                </a:gridCol>
                <a:gridCol w="285374">
                  <a:extLst>
                    <a:ext uri="{9D8B030D-6E8A-4147-A177-3AD203B41FA5}">
                      <a16:colId xmlns="" xmlns:a16="http://schemas.microsoft.com/office/drawing/2014/main" val="20011"/>
                    </a:ext>
                  </a:extLst>
                </a:gridCol>
                <a:gridCol w="285374">
                  <a:extLst>
                    <a:ext uri="{9D8B030D-6E8A-4147-A177-3AD203B41FA5}">
                      <a16:colId xmlns="" xmlns:a16="http://schemas.microsoft.com/office/drawing/2014/main" val="20012"/>
                    </a:ext>
                  </a:extLst>
                </a:gridCol>
                <a:gridCol w="243185">
                  <a:extLst>
                    <a:ext uri="{9D8B030D-6E8A-4147-A177-3AD203B41FA5}">
                      <a16:colId xmlns="" xmlns:a16="http://schemas.microsoft.com/office/drawing/2014/main" val="20013"/>
                    </a:ext>
                  </a:extLst>
                </a:gridCol>
                <a:gridCol w="243185">
                  <a:extLst>
                    <a:ext uri="{9D8B030D-6E8A-4147-A177-3AD203B41FA5}">
                      <a16:colId xmlns="" xmlns:a16="http://schemas.microsoft.com/office/drawing/2014/main" val="20014"/>
                    </a:ext>
                  </a:extLst>
                </a:gridCol>
                <a:gridCol w="243185">
                  <a:extLst>
                    <a:ext uri="{9D8B030D-6E8A-4147-A177-3AD203B41FA5}">
                      <a16:colId xmlns="" xmlns:a16="http://schemas.microsoft.com/office/drawing/2014/main" val="20015"/>
                    </a:ext>
                  </a:extLst>
                </a:gridCol>
                <a:gridCol w="285374">
                  <a:extLst>
                    <a:ext uri="{9D8B030D-6E8A-4147-A177-3AD203B41FA5}">
                      <a16:colId xmlns="" xmlns:a16="http://schemas.microsoft.com/office/drawing/2014/main" val="20016"/>
                    </a:ext>
                  </a:extLst>
                </a:gridCol>
                <a:gridCol w="285374">
                  <a:extLst>
                    <a:ext uri="{9D8B030D-6E8A-4147-A177-3AD203B41FA5}">
                      <a16:colId xmlns="" xmlns:a16="http://schemas.microsoft.com/office/drawing/2014/main" val="20017"/>
                    </a:ext>
                  </a:extLst>
                </a:gridCol>
                <a:gridCol w="285374">
                  <a:extLst>
                    <a:ext uri="{9D8B030D-6E8A-4147-A177-3AD203B41FA5}">
                      <a16:colId xmlns="" xmlns:a16="http://schemas.microsoft.com/office/drawing/2014/main" val="20018"/>
                    </a:ext>
                  </a:extLst>
                </a:gridCol>
                <a:gridCol w="285374">
                  <a:extLst>
                    <a:ext uri="{9D8B030D-6E8A-4147-A177-3AD203B41FA5}">
                      <a16:colId xmlns="" xmlns:a16="http://schemas.microsoft.com/office/drawing/2014/main" val="20019"/>
                    </a:ext>
                  </a:extLst>
                </a:gridCol>
                <a:gridCol w="285374">
                  <a:extLst>
                    <a:ext uri="{9D8B030D-6E8A-4147-A177-3AD203B41FA5}">
                      <a16:colId xmlns="" xmlns:a16="http://schemas.microsoft.com/office/drawing/2014/main" val="20020"/>
                    </a:ext>
                  </a:extLst>
                </a:gridCol>
                <a:gridCol w="285374">
                  <a:extLst>
                    <a:ext uri="{9D8B030D-6E8A-4147-A177-3AD203B41FA5}">
                      <a16:colId xmlns="" xmlns:a16="http://schemas.microsoft.com/office/drawing/2014/main" val="20021"/>
                    </a:ext>
                  </a:extLst>
                </a:gridCol>
                <a:gridCol w="285374">
                  <a:extLst>
                    <a:ext uri="{9D8B030D-6E8A-4147-A177-3AD203B41FA5}">
                      <a16:colId xmlns="" xmlns:a16="http://schemas.microsoft.com/office/drawing/2014/main" val="20022"/>
                    </a:ext>
                  </a:extLst>
                </a:gridCol>
                <a:gridCol w="285374">
                  <a:extLst>
                    <a:ext uri="{9D8B030D-6E8A-4147-A177-3AD203B41FA5}">
                      <a16:colId xmlns="" xmlns:a16="http://schemas.microsoft.com/office/drawing/2014/main" val="20023"/>
                    </a:ext>
                  </a:extLst>
                </a:gridCol>
                <a:gridCol w="285374">
                  <a:extLst>
                    <a:ext uri="{9D8B030D-6E8A-4147-A177-3AD203B41FA5}">
                      <a16:colId xmlns="" xmlns:a16="http://schemas.microsoft.com/office/drawing/2014/main" val="20024"/>
                    </a:ext>
                  </a:extLst>
                </a:gridCol>
                <a:gridCol w="285374">
                  <a:extLst>
                    <a:ext uri="{9D8B030D-6E8A-4147-A177-3AD203B41FA5}">
                      <a16:colId xmlns="" xmlns:a16="http://schemas.microsoft.com/office/drawing/2014/main" val="20025"/>
                    </a:ext>
                  </a:extLst>
                </a:gridCol>
                <a:gridCol w="285374">
                  <a:extLst>
                    <a:ext uri="{9D8B030D-6E8A-4147-A177-3AD203B41FA5}">
                      <a16:colId xmlns="" xmlns:a16="http://schemas.microsoft.com/office/drawing/2014/main" val="20026"/>
                    </a:ext>
                  </a:extLst>
                </a:gridCol>
                <a:gridCol w="285374">
                  <a:extLst>
                    <a:ext uri="{9D8B030D-6E8A-4147-A177-3AD203B41FA5}">
                      <a16:colId xmlns="" xmlns:a16="http://schemas.microsoft.com/office/drawing/2014/main" val="20027"/>
                    </a:ext>
                  </a:extLst>
                </a:gridCol>
                <a:gridCol w="285374">
                  <a:extLst>
                    <a:ext uri="{9D8B030D-6E8A-4147-A177-3AD203B41FA5}">
                      <a16:colId xmlns="" xmlns:a16="http://schemas.microsoft.com/office/drawing/2014/main" val="20028"/>
                    </a:ext>
                  </a:extLst>
                </a:gridCol>
                <a:gridCol w="285374">
                  <a:extLst>
                    <a:ext uri="{9D8B030D-6E8A-4147-A177-3AD203B41FA5}">
                      <a16:colId xmlns="" xmlns:a16="http://schemas.microsoft.com/office/drawing/2014/main" val="20029"/>
                    </a:ext>
                  </a:extLst>
                </a:gridCol>
                <a:gridCol w="243185">
                  <a:extLst>
                    <a:ext uri="{9D8B030D-6E8A-4147-A177-3AD203B41FA5}">
                      <a16:colId xmlns="" xmlns:a16="http://schemas.microsoft.com/office/drawing/2014/main" val="20030"/>
                    </a:ext>
                  </a:extLst>
                </a:gridCol>
                <a:gridCol w="243185">
                  <a:extLst>
                    <a:ext uri="{9D8B030D-6E8A-4147-A177-3AD203B41FA5}">
                      <a16:colId xmlns="" xmlns:a16="http://schemas.microsoft.com/office/drawing/2014/main" val="20031"/>
                    </a:ext>
                  </a:extLst>
                </a:gridCol>
                <a:gridCol w="285374">
                  <a:extLst>
                    <a:ext uri="{9D8B030D-6E8A-4147-A177-3AD203B41FA5}">
                      <a16:colId xmlns="" xmlns:a16="http://schemas.microsoft.com/office/drawing/2014/main" val="20032"/>
                    </a:ext>
                  </a:extLst>
                </a:gridCol>
                <a:gridCol w="285374">
                  <a:extLst>
                    <a:ext uri="{9D8B030D-6E8A-4147-A177-3AD203B41FA5}">
                      <a16:colId xmlns="" xmlns:a16="http://schemas.microsoft.com/office/drawing/2014/main" val="20033"/>
                    </a:ext>
                  </a:extLst>
                </a:gridCol>
                <a:gridCol w="285374">
                  <a:extLst>
                    <a:ext uri="{9D8B030D-6E8A-4147-A177-3AD203B41FA5}">
                      <a16:colId xmlns="" xmlns:a16="http://schemas.microsoft.com/office/drawing/2014/main" val="20034"/>
                    </a:ext>
                  </a:extLst>
                </a:gridCol>
                <a:gridCol w="285374">
                  <a:extLst>
                    <a:ext uri="{9D8B030D-6E8A-4147-A177-3AD203B41FA5}">
                      <a16:colId xmlns="" xmlns:a16="http://schemas.microsoft.com/office/drawing/2014/main" val="20035"/>
                    </a:ext>
                  </a:extLst>
                </a:gridCol>
                <a:gridCol w="285374">
                  <a:extLst>
                    <a:ext uri="{9D8B030D-6E8A-4147-A177-3AD203B41FA5}">
                      <a16:colId xmlns="" xmlns:a16="http://schemas.microsoft.com/office/drawing/2014/main" val="20036"/>
                    </a:ext>
                  </a:extLst>
                </a:gridCol>
                <a:gridCol w="285374">
                  <a:extLst>
                    <a:ext uri="{9D8B030D-6E8A-4147-A177-3AD203B41FA5}">
                      <a16:colId xmlns="" xmlns:a16="http://schemas.microsoft.com/office/drawing/2014/main" val="20037"/>
                    </a:ext>
                  </a:extLst>
                </a:gridCol>
                <a:gridCol w="285374">
                  <a:extLst>
                    <a:ext uri="{9D8B030D-6E8A-4147-A177-3AD203B41FA5}">
                      <a16:colId xmlns="" xmlns:a16="http://schemas.microsoft.com/office/drawing/2014/main" val="20038"/>
                    </a:ext>
                  </a:extLst>
                </a:gridCol>
                <a:gridCol w="285374">
                  <a:extLst>
                    <a:ext uri="{9D8B030D-6E8A-4147-A177-3AD203B41FA5}">
                      <a16:colId xmlns="" xmlns:a16="http://schemas.microsoft.com/office/drawing/2014/main" val="20039"/>
                    </a:ext>
                  </a:extLst>
                </a:gridCol>
                <a:gridCol w="63322">
                  <a:extLst>
                    <a:ext uri="{9D8B030D-6E8A-4147-A177-3AD203B41FA5}">
                      <a16:colId xmlns="" xmlns:a16="http://schemas.microsoft.com/office/drawing/2014/main" val="20040"/>
                    </a:ext>
                  </a:extLst>
                </a:gridCol>
              </a:tblGrid>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0"/>
                  </a:ext>
                </a:extLst>
              </a:tr>
              <a:tr h="110062">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700" b="1" i="0" u="none" strike="noStrike">
                          <a:solidFill>
                            <a:srgbClr val="000000"/>
                          </a:solidFill>
                          <a:effectLst/>
                          <a:latin typeface="Montserrat"/>
                        </a:rPr>
                        <a:t>10.- ¿Usted, alguna persona beneficiaria o integrante del Comité presentó o presentaron una queja/denuncia sobre la operación del Programa? </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2"/>
                  </a:ext>
                </a:extLst>
              </a:tr>
              <a:tr h="110062">
                <a:tc>
                  <a:txBody>
                    <a:bodyPr/>
                    <a:lstStyle/>
                    <a:p>
                      <a:pPr algn="l" fontAlgn="ctr"/>
                      <a:r>
                        <a:rPr lang="es-MX" sz="7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FF000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8">
                  <a:txBody>
                    <a:bodyPr/>
                    <a:lstStyle/>
                    <a:p>
                      <a:pPr algn="l" fontAlgn="ctr"/>
                      <a:r>
                        <a:rPr lang="es-MX" sz="700" b="0" i="0" u="none" strike="noStrike" dirty="0">
                          <a:solidFill>
                            <a:srgbClr val="FF0000"/>
                          </a:solidFill>
                          <a:effectLst/>
                          <a:latin typeface="Montserrat"/>
                        </a:rPr>
                        <a:t>No</a:t>
                      </a:r>
                      <a:r>
                        <a:rPr lang="es-MX" sz="700" b="0" i="1" u="none" strike="noStrike" dirty="0">
                          <a:solidFill>
                            <a:srgbClr val="FF0000"/>
                          </a:solidFill>
                          <a:effectLst/>
                          <a:latin typeface="Montserrat"/>
                        </a:rPr>
                        <a:t> (Pase a la pregunta 13)</a:t>
                      </a:r>
                      <a:endParaRPr lang="es-MX" sz="700" b="0" i="0" u="none" strike="noStrike" dirty="0">
                        <a:solidFill>
                          <a:srgbClr val="FF0000"/>
                        </a:solidFill>
                        <a:effectLst/>
                        <a:latin typeface="Montserrat"/>
                      </a:endParaRPr>
                    </a:p>
                  </a:txBody>
                  <a:tcPr marL="33232" marR="0" marT="0" marB="0" anchor="ctr">
                    <a:lnL w="6350" cap="flat" cmpd="sng" algn="ctr">
                      <a:solidFill>
                        <a:srgbClr val="660033"/>
                      </a:solidFill>
                      <a:prstDash val="dot"/>
                      <a:round/>
                      <a:headEnd type="none" w="med" len="med"/>
                      <a:tailEnd type="none" w="med" len="med"/>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8">
                  <a:txBody>
                    <a:bodyPr/>
                    <a:lstStyle/>
                    <a:p>
                      <a:pPr algn="l" fontAlgn="ctr"/>
                      <a:r>
                        <a:rPr lang="es-MX" sz="700" b="0" i="0" u="none" strike="noStrike">
                          <a:solidFill>
                            <a:srgbClr val="000000"/>
                          </a:solidFill>
                          <a:effectLst/>
                          <a:latin typeface="Montserrat"/>
                        </a:rPr>
                        <a:t>Sí</a:t>
                      </a:r>
                    </a:p>
                  </a:txBody>
                  <a:tcPr marL="33232"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3"/>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700" b="0"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dirty="0">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dirty="0">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4"/>
                  </a:ext>
                </a:extLst>
              </a:tr>
              <a:tr h="12054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700" b="1" i="0" u="none" strike="noStrike">
                          <a:solidFill>
                            <a:srgbClr val="000000"/>
                          </a:solidFill>
                          <a:effectLst/>
                          <a:latin typeface="Montserrat"/>
                        </a:rPr>
                        <a:t>10.1.- Señale el mecanismo o los mecanismos utilizados para presentar la queja/la denuncia y ante qué instancia fue</a:t>
                      </a:r>
                      <a:r>
                        <a:rPr lang="es-MX" sz="700" b="0" i="1" u="none" strike="noStrike">
                          <a:solidFill>
                            <a:srgbClr val="000000"/>
                          </a:solidFill>
                          <a:effectLst/>
                          <a:latin typeface="Montserrat"/>
                        </a:rPr>
                        <a:t>. (Puede marcar una o más opciones, según sea el caso)</a:t>
                      </a:r>
                      <a:endParaRPr lang="es-MX" sz="700" b="1" i="0" u="none" strike="noStrike">
                        <a:solidFill>
                          <a:srgbClr val="000000"/>
                        </a:solidFill>
                        <a:effectLst/>
                        <a:latin typeface="Montserrat"/>
                      </a:endParaRP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5"/>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6"/>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Plataforma Ciudadanos Alertadores Internos y Externos de la Corrupción  </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7"/>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6616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6616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6616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16616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6616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8"/>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Buzón móvil o fijo </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9"/>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0"/>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Sistema Integral de Denuncias Ciudadanas (SIDEC)</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1"/>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2"/>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4</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Aplicación móvil (Denuncia Ciudadana de la Corrupción) </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3"/>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4"/>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5</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Contraloría del Estado  </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5"/>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6"/>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6</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Teléfono y/o correo electrónico  </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7"/>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8"/>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7</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Personal responsable de la ejecución del Programa  </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9"/>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0"/>
                  </a:ext>
                </a:extLst>
              </a:tr>
              <a:tr h="110062">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9">
                  <a:txBody>
                    <a:bodyPr/>
                    <a:lstStyle/>
                    <a:p>
                      <a:pPr algn="l" fontAlgn="ctr"/>
                      <a:r>
                        <a:rPr lang="es-MX" sz="700" b="0" i="0" u="none" strike="noStrike">
                          <a:solidFill>
                            <a:srgbClr val="000000"/>
                          </a:solidFill>
                          <a:effectLst/>
                          <a:latin typeface="Montserrat"/>
                        </a:rPr>
                        <a:t>¿Ante qué Instancia fue presentada? </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1"/>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2"/>
                  </a:ext>
                </a:extLst>
              </a:tr>
              <a:tr h="110062">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700" b="1" i="0" u="none" strike="noStrike">
                          <a:solidFill>
                            <a:srgbClr val="000000"/>
                          </a:solidFill>
                          <a:effectLst/>
                          <a:latin typeface="Montserrat"/>
                        </a:rPr>
                        <a:t>10.2.- ¿Cuál o cuáles fue o fueron los motivos de su queja/denuncia? </a:t>
                      </a:r>
                      <a:r>
                        <a:rPr lang="es-MX" sz="700" b="0" i="1" u="none" strike="noStrike">
                          <a:solidFill>
                            <a:srgbClr val="000000"/>
                          </a:solidFill>
                          <a:effectLst/>
                          <a:latin typeface="Montserrat"/>
                        </a:rPr>
                        <a:t>(Puede marcar una o más opciones)</a:t>
                      </a:r>
                      <a:endParaRPr lang="es-MX" sz="700" b="1" i="0" u="none" strike="noStrike">
                        <a:solidFill>
                          <a:srgbClr val="000000"/>
                        </a:solidFill>
                        <a:effectLst/>
                        <a:latin typeface="Montserrat"/>
                      </a:endParaRP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3"/>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4"/>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Falta de difusión de la información sobre el Programa</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5"/>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6"/>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El ejercicio de los recursos públicos no se realiza de forma transparente y conforme las reglas de operación y/o normatividad aplicable</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7"/>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8"/>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Las personas beneficiarias del Programa no cumplen con los requisitos de acuerdo a la normatividad </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9"/>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0"/>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4</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No se cumpla con los períodos de ejecución de las obras o de la entrega de los apoyos o servicios</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1"/>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6646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2"/>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5</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7">
                  <a:txBody>
                    <a:bodyPr/>
                    <a:lstStyle/>
                    <a:p>
                      <a:pPr algn="l" fontAlgn="ctr"/>
                      <a:r>
                        <a:rPr lang="es-MX" sz="700" b="0" i="0" u="none" strike="noStrike">
                          <a:solidFill>
                            <a:srgbClr val="000000"/>
                          </a:solidFill>
                          <a:effectLst/>
                          <a:latin typeface="Montserrat"/>
                        </a:rPr>
                        <a:t>No existe documentación comprobatoria del ejercicio de los recursos públicos y de la entrega de las obras, apoyos o servicios</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3"/>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6616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6616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6616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16616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6616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199395"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4"/>
                  </a:ext>
                </a:extLst>
              </a:tr>
              <a:tr h="120325">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700" b="1" i="0" u="none" strike="noStrike">
                          <a:solidFill>
                            <a:srgbClr val="808080"/>
                          </a:solidFill>
                          <a:effectLst/>
                          <a:latin typeface="Montserrat"/>
                        </a:rPr>
                        <a:t>6</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
                  <a:txBody>
                    <a:bodyPr/>
                    <a:lstStyle/>
                    <a:p>
                      <a:pPr algn="l" fontAlgn="ctr"/>
                      <a:r>
                        <a:rPr lang="es-MX" sz="700" b="0" i="0" u="none" strike="noStrike">
                          <a:solidFill>
                            <a:srgbClr val="000000"/>
                          </a:solidFill>
                          <a:effectLst/>
                          <a:latin typeface="Montserrat"/>
                        </a:rPr>
                        <a:t> Otro:  </a:t>
                      </a:r>
                    </a:p>
                  </a:txBody>
                  <a:tcPr marL="66465"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99697"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5"/>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6"/>
                  </a:ext>
                </a:extLst>
              </a:tr>
              <a:tr h="110062">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700" b="1" i="0" u="none" strike="noStrike">
                          <a:solidFill>
                            <a:srgbClr val="000000"/>
                          </a:solidFill>
                          <a:effectLst/>
                          <a:latin typeface="Montserrat"/>
                        </a:rPr>
                        <a:t>11.- ¿Cuál es su opinión sobre el mecanismo o los mecanismos que utilizó para presentar su queja/denuncia?</a:t>
                      </a: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7"/>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8"/>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9"/>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0"/>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1"/>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2"/>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3"/>
                  </a:ext>
                </a:extLst>
              </a:tr>
              <a:tr h="110062">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700" b="1" i="0" u="none" strike="noStrike">
                          <a:solidFill>
                            <a:srgbClr val="000000"/>
                          </a:solidFill>
                          <a:effectLst/>
                          <a:latin typeface="Montserrat"/>
                        </a:rPr>
                        <a:t>12.- Describa brevemente los resultados sobre su experiencia tras presentar su queja/denuncia.</a:t>
                      </a: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4"/>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5"/>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dirty="0">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6"/>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7"/>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8"/>
                  </a:ext>
                </a:extLst>
              </a:tr>
              <a:tr h="105284">
                <a:tc>
                  <a:txBody>
                    <a:bodyPr/>
                    <a:lstStyle/>
                    <a:p>
                      <a:pPr algn="l" fontAlgn="ctr"/>
                      <a:r>
                        <a:rPr lang="es-MX" sz="7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a:solidFill>
                            <a:srgbClr val="000000"/>
                          </a:solidFill>
                          <a:effectLst/>
                          <a:latin typeface="Montserrat"/>
                        </a:rPr>
                        <a:t> </a:t>
                      </a:r>
                    </a:p>
                  </a:txBody>
                  <a:tcPr marL="33232"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700" b="0" i="0" u="none" strike="noStrike" dirty="0">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9"/>
                  </a:ext>
                </a:extLst>
              </a:tr>
            </a:tbl>
          </a:graphicData>
        </a:graphic>
      </p:graphicFrame>
    </p:spTree>
    <p:extLst>
      <p:ext uri="{BB962C8B-B14F-4D97-AF65-F5344CB8AC3E}">
        <p14:creationId xmlns:p14="http://schemas.microsoft.com/office/powerpoint/2010/main" val="32358939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4" name="Rectángulo 13"/>
          <p:cNvSpPr/>
          <p:nvPr/>
        </p:nvSpPr>
        <p:spPr>
          <a:xfrm>
            <a:off x="613221" y="512550"/>
            <a:ext cx="11038182" cy="587456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graphicFrame>
        <p:nvGraphicFramePr>
          <p:cNvPr id="3" name="Tabla 2"/>
          <p:cNvGraphicFramePr>
            <a:graphicFrameLocks noGrp="1"/>
          </p:cNvGraphicFramePr>
          <p:nvPr>
            <p:extLst>
              <p:ext uri="{D42A27DB-BD31-4B8C-83A1-F6EECF244321}">
                <p14:modId xmlns:p14="http://schemas.microsoft.com/office/powerpoint/2010/main" val="1348337047"/>
              </p:ext>
            </p:extLst>
          </p:nvPr>
        </p:nvGraphicFramePr>
        <p:xfrm>
          <a:off x="1226573" y="512550"/>
          <a:ext cx="9584868" cy="5864537"/>
        </p:xfrm>
        <a:graphic>
          <a:graphicData uri="http://schemas.openxmlformats.org/drawingml/2006/table">
            <a:tbl>
              <a:tblPr/>
              <a:tblGrid>
                <a:gridCol w="232355">
                  <a:extLst>
                    <a:ext uri="{9D8B030D-6E8A-4147-A177-3AD203B41FA5}">
                      <a16:colId xmlns="" xmlns:a16="http://schemas.microsoft.com/office/drawing/2014/main" val="20000"/>
                    </a:ext>
                  </a:extLst>
                </a:gridCol>
                <a:gridCol w="232355">
                  <a:extLst>
                    <a:ext uri="{9D8B030D-6E8A-4147-A177-3AD203B41FA5}">
                      <a16:colId xmlns="" xmlns:a16="http://schemas.microsoft.com/office/drawing/2014/main" val="20001"/>
                    </a:ext>
                  </a:extLst>
                </a:gridCol>
                <a:gridCol w="232355">
                  <a:extLst>
                    <a:ext uri="{9D8B030D-6E8A-4147-A177-3AD203B41FA5}">
                      <a16:colId xmlns="" xmlns:a16="http://schemas.microsoft.com/office/drawing/2014/main" val="20002"/>
                    </a:ext>
                  </a:extLst>
                </a:gridCol>
                <a:gridCol w="232355">
                  <a:extLst>
                    <a:ext uri="{9D8B030D-6E8A-4147-A177-3AD203B41FA5}">
                      <a16:colId xmlns="" xmlns:a16="http://schemas.microsoft.com/office/drawing/2014/main" val="20003"/>
                    </a:ext>
                  </a:extLst>
                </a:gridCol>
                <a:gridCol w="232355">
                  <a:extLst>
                    <a:ext uri="{9D8B030D-6E8A-4147-A177-3AD203B41FA5}">
                      <a16:colId xmlns="" xmlns:a16="http://schemas.microsoft.com/office/drawing/2014/main" val="20004"/>
                    </a:ext>
                  </a:extLst>
                </a:gridCol>
                <a:gridCol w="290668">
                  <a:extLst>
                    <a:ext uri="{9D8B030D-6E8A-4147-A177-3AD203B41FA5}">
                      <a16:colId xmlns="" xmlns:a16="http://schemas.microsoft.com/office/drawing/2014/main" val="20005"/>
                    </a:ext>
                  </a:extLst>
                </a:gridCol>
                <a:gridCol w="232355">
                  <a:extLst>
                    <a:ext uri="{9D8B030D-6E8A-4147-A177-3AD203B41FA5}">
                      <a16:colId xmlns="" xmlns:a16="http://schemas.microsoft.com/office/drawing/2014/main" val="20006"/>
                    </a:ext>
                  </a:extLst>
                </a:gridCol>
                <a:gridCol w="232355">
                  <a:extLst>
                    <a:ext uri="{9D8B030D-6E8A-4147-A177-3AD203B41FA5}">
                      <a16:colId xmlns="" xmlns:a16="http://schemas.microsoft.com/office/drawing/2014/main" val="20007"/>
                    </a:ext>
                  </a:extLst>
                </a:gridCol>
                <a:gridCol w="232355">
                  <a:extLst>
                    <a:ext uri="{9D8B030D-6E8A-4147-A177-3AD203B41FA5}">
                      <a16:colId xmlns="" xmlns:a16="http://schemas.microsoft.com/office/drawing/2014/main" val="20008"/>
                    </a:ext>
                  </a:extLst>
                </a:gridCol>
                <a:gridCol w="232355">
                  <a:extLst>
                    <a:ext uri="{9D8B030D-6E8A-4147-A177-3AD203B41FA5}">
                      <a16:colId xmlns="" xmlns:a16="http://schemas.microsoft.com/office/drawing/2014/main" val="20009"/>
                    </a:ext>
                  </a:extLst>
                </a:gridCol>
                <a:gridCol w="232355">
                  <a:extLst>
                    <a:ext uri="{9D8B030D-6E8A-4147-A177-3AD203B41FA5}">
                      <a16:colId xmlns="" xmlns:a16="http://schemas.microsoft.com/office/drawing/2014/main" val="20010"/>
                    </a:ext>
                  </a:extLst>
                </a:gridCol>
                <a:gridCol w="85750">
                  <a:extLst>
                    <a:ext uri="{9D8B030D-6E8A-4147-A177-3AD203B41FA5}">
                      <a16:colId xmlns="" xmlns:a16="http://schemas.microsoft.com/office/drawing/2014/main" val="20011"/>
                    </a:ext>
                  </a:extLst>
                </a:gridCol>
                <a:gridCol w="84732">
                  <a:extLst>
                    <a:ext uri="{9D8B030D-6E8A-4147-A177-3AD203B41FA5}">
                      <a16:colId xmlns="" xmlns:a16="http://schemas.microsoft.com/office/drawing/2014/main" val="20012"/>
                    </a:ext>
                  </a:extLst>
                </a:gridCol>
                <a:gridCol w="61873">
                  <a:extLst>
                    <a:ext uri="{9D8B030D-6E8A-4147-A177-3AD203B41FA5}">
                      <a16:colId xmlns="" xmlns:a16="http://schemas.microsoft.com/office/drawing/2014/main" val="20013"/>
                    </a:ext>
                  </a:extLst>
                </a:gridCol>
                <a:gridCol w="170482">
                  <a:extLst>
                    <a:ext uri="{9D8B030D-6E8A-4147-A177-3AD203B41FA5}">
                      <a16:colId xmlns="" xmlns:a16="http://schemas.microsoft.com/office/drawing/2014/main" val="20014"/>
                    </a:ext>
                  </a:extLst>
                </a:gridCol>
                <a:gridCol w="61873">
                  <a:extLst>
                    <a:ext uri="{9D8B030D-6E8A-4147-A177-3AD203B41FA5}">
                      <a16:colId xmlns="" xmlns:a16="http://schemas.microsoft.com/office/drawing/2014/main" val="20015"/>
                    </a:ext>
                  </a:extLst>
                </a:gridCol>
                <a:gridCol w="232355">
                  <a:extLst>
                    <a:ext uri="{9D8B030D-6E8A-4147-A177-3AD203B41FA5}">
                      <a16:colId xmlns="" xmlns:a16="http://schemas.microsoft.com/office/drawing/2014/main" val="20016"/>
                    </a:ext>
                  </a:extLst>
                </a:gridCol>
                <a:gridCol w="232355">
                  <a:extLst>
                    <a:ext uri="{9D8B030D-6E8A-4147-A177-3AD203B41FA5}">
                      <a16:colId xmlns="" xmlns:a16="http://schemas.microsoft.com/office/drawing/2014/main" val="20017"/>
                    </a:ext>
                  </a:extLst>
                </a:gridCol>
                <a:gridCol w="232355">
                  <a:extLst>
                    <a:ext uri="{9D8B030D-6E8A-4147-A177-3AD203B41FA5}">
                      <a16:colId xmlns="" xmlns:a16="http://schemas.microsoft.com/office/drawing/2014/main" val="20018"/>
                    </a:ext>
                  </a:extLst>
                </a:gridCol>
                <a:gridCol w="232355">
                  <a:extLst>
                    <a:ext uri="{9D8B030D-6E8A-4147-A177-3AD203B41FA5}">
                      <a16:colId xmlns="" xmlns:a16="http://schemas.microsoft.com/office/drawing/2014/main" val="20019"/>
                    </a:ext>
                  </a:extLst>
                </a:gridCol>
                <a:gridCol w="232355">
                  <a:extLst>
                    <a:ext uri="{9D8B030D-6E8A-4147-A177-3AD203B41FA5}">
                      <a16:colId xmlns="" xmlns:a16="http://schemas.microsoft.com/office/drawing/2014/main" val="20020"/>
                    </a:ext>
                  </a:extLst>
                </a:gridCol>
                <a:gridCol w="232355">
                  <a:extLst>
                    <a:ext uri="{9D8B030D-6E8A-4147-A177-3AD203B41FA5}">
                      <a16:colId xmlns="" xmlns:a16="http://schemas.microsoft.com/office/drawing/2014/main" val="20021"/>
                    </a:ext>
                  </a:extLst>
                </a:gridCol>
                <a:gridCol w="232355">
                  <a:extLst>
                    <a:ext uri="{9D8B030D-6E8A-4147-A177-3AD203B41FA5}">
                      <a16:colId xmlns="" xmlns:a16="http://schemas.microsoft.com/office/drawing/2014/main" val="20022"/>
                    </a:ext>
                  </a:extLst>
                </a:gridCol>
                <a:gridCol w="232355">
                  <a:extLst>
                    <a:ext uri="{9D8B030D-6E8A-4147-A177-3AD203B41FA5}">
                      <a16:colId xmlns="" xmlns:a16="http://schemas.microsoft.com/office/drawing/2014/main" val="20023"/>
                    </a:ext>
                  </a:extLst>
                </a:gridCol>
                <a:gridCol w="232355">
                  <a:extLst>
                    <a:ext uri="{9D8B030D-6E8A-4147-A177-3AD203B41FA5}">
                      <a16:colId xmlns="" xmlns:a16="http://schemas.microsoft.com/office/drawing/2014/main" val="20024"/>
                    </a:ext>
                  </a:extLst>
                </a:gridCol>
                <a:gridCol w="232355">
                  <a:extLst>
                    <a:ext uri="{9D8B030D-6E8A-4147-A177-3AD203B41FA5}">
                      <a16:colId xmlns="" xmlns:a16="http://schemas.microsoft.com/office/drawing/2014/main" val="20025"/>
                    </a:ext>
                  </a:extLst>
                </a:gridCol>
                <a:gridCol w="232355">
                  <a:extLst>
                    <a:ext uri="{9D8B030D-6E8A-4147-A177-3AD203B41FA5}">
                      <a16:colId xmlns="" xmlns:a16="http://schemas.microsoft.com/office/drawing/2014/main" val="20026"/>
                    </a:ext>
                  </a:extLst>
                </a:gridCol>
                <a:gridCol w="232355">
                  <a:extLst>
                    <a:ext uri="{9D8B030D-6E8A-4147-A177-3AD203B41FA5}">
                      <a16:colId xmlns="" xmlns:a16="http://schemas.microsoft.com/office/drawing/2014/main" val="20027"/>
                    </a:ext>
                  </a:extLst>
                </a:gridCol>
                <a:gridCol w="232355">
                  <a:extLst>
                    <a:ext uri="{9D8B030D-6E8A-4147-A177-3AD203B41FA5}">
                      <a16:colId xmlns="" xmlns:a16="http://schemas.microsoft.com/office/drawing/2014/main" val="20028"/>
                    </a:ext>
                  </a:extLst>
                </a:gridCol>
                <a:gridCol w="232355">
                  <a:extLst>
                    <a:ext uri="{9D8B030D-6E8A-4147-A177-3AD203B41FA5}">
                      <a16:colId xmlns="" xmlns:a16="http://schemas.microsoft.com/office/drawing/2014/main" val="20029"/>
                    </a:ext>
                  </a:extLst>
                </a:gridCol>
                <a:gridCol w="232355">
                  <a:extLst>
                    <a:ext uri="{9D8B030D-6E8A-4147-A177-3AD203B41FA5}">
                      <a16:colId xmlns="" xmlns:a16="http://schemas.microsoft.com/office/drawing/2014/main" val="20030"/>
                    </a:ext>
                  </a:extLst>
                </a:gridCol>
                <a:gridCol w="232355">
                  <a:extLst>
                    <a:ext uri="{9D8B030D-6E8A-4147-A177-3AD203B41FA5}">
                      <a16:colId xmlns="" xmlns:a16="http://schemas.microsoft.com/office/drawing/2014/main" val="20031"/>
                    </a:ext>
                  </a:extLst>
                </a:gridCol>
                <a:gridCol w="232355">
                  <a:extLst>
                    <a:ext uri="{9D8B030D-6E8A-4147-A177-3AD203B41FA5}">
                      <a16:colId xmlns="" xmlns:a16="http://schemas.microsoft.com/office/drawing/2014/main" val="20032"/>
                    </a:ext>
                  </a:extLst>
                </a:gridCol>
                <a:gridCol w="232355">
                  <a:extLst>
                    <a:ext uri="{9D8B030D-6E8A-4147-A177-3AD203B41FA5}">
                      <a16:colId xmlns="" xmlns:a16="http://schemas.microsoft.com/office/drawing/2014/main" val="20033"/>
                    </a:ext>
                  </a:extLst>
                </a:gridCol>
                <a:gridCol w="232355">
                  <a:extLst>
                    <a:ext uri="{9D8B030D-6E8A-4147-A177-3AD203B41FA5}">
                      <a16:colId xmlns="" xmlns:a16="http://schemas.microsoft.com/office/drawing/2014/main" val="20034"/>
                    </a:ext>
                  </a:extLst>
                </a:gridCol>
                <a:gridCol w="232355">
                  <a:extLst>
                    <a:ext uri="{9D8B030D-6E8A-4147-A177-3AD203B41FA5}">
                      <a16:colId xmlns="" xmlns:a16="http://schemas.microsoft.com/office/drawing/2014/main" val="20035"/>
                    </a:ext>
                  </a:extLst>
                </a:gridCol>
                <a:gridCol w="232355">
                  <a:extLst>
                    <a:ext uri="{9D8B030D-6E8A-4147-A177-3AD203B41FA5}">
                      <a16:colId xmlns="" xmlns:a16="http://schemas.microsoft.com/office/drawing/2014/main" val="20036"/>
                    </a:ext>
                  </a:extLst>
                </a:gridCol>
                <a:gridCol w="232355">
                  <a:extLst>
                    <a:ext uri="{9D8B030D-6E8A-4147-A177-3AD203B41FA5}">
                      <a16:colId xmlns="" xmlns:a16="http://schemas.microsoft.com/office/drawing/2014/main" val="20037"/>
                    </a:ext>
                  </a:extLst>
                </a:gridCol>
                <a:gridCol w="232355">
                  <a:extLst>
                    <a:ext uri="{9D8B030D-6E8A-4147-A177-3AD203B41FA5}">
                      <a16:colId xmlns="" xmlns:a16="http://schemas.microsoft.com/office/drawing/2014/main" val="20038"/>
                    </a:ext>
                  </a:extLst>
                </a:gridCol>
                <a:gridCol w="232355">
                  <a:extLst>
                    <a:ext uri="{9D8B030D-6E8A-4147-A177-3AD203B41FA5}">
                      <a16:colId xmlns="" xmlns:a16="http://schemas.microsoft.com/office/drawing/2014/main" val="20039"/>
                    </a:ext>
                  </a:extLst>
                </a:gridCol>
                <a:gridCol w="232355">
                  <a:extLst>
                    <a:ext uri="{9D8B030D-6E8A-4147-A177-3AD203B41FA5}">
                      <a16:colId xmlns="" xmlns:a16="http://schemas.microsoft.com/office/drawing/2014/main" val="20040"/>
                    </a:ext>
                  </a:extLst>
                </a:gridCol>
                <a:gridCol w="232355">
                  <a:extLst>
                    <a:ext uri="{9D8B030D-6E8A-4147-A177-3AD203B41FA5}">
                      <a16:colId xmlns="" xmlns:a16="http://schemas.microsoft.com/office/drawing/2014/main" val="20041"/>
                    </a:ext>
                  </a:extLst>
                </a:gridCol>
                <a:gridCol w="232355">
                  <a:extLst>
                    <a:ext uri="{9D8B030D-6E8A-4147-A177-3AD203B41FA5}">
                      <a16:colId xmlns="" xmlns:a16="http://schemas.microsoft.com/office/drawing/2014/main" val="20042"/>
                    </a:ext>
                  </a:extLst>
                </a:gridCol>
                <a:gridCol w="232355">
                  <a:extLst>
                    <a:ext uri="{9D8B030D-6E8A-4147-A177-3AD203B41FA5}">
                      <a16:colId xmlns="" xmlns:a16="http://schemas.microsoft.com/office/drawing/2014/main" val="20043"/>
                    </a:ext>
                  </a:extLst>
                </a:gridCol>
              </a:tblGrid>
              <a:tr h="127759">
                <a:tc>
                  <a:txBody>
                    <a:bodyPr/>
                    <a:lstStyle/>
                    <a:p>
                      <a:pPr algn="l" fontAlgn="ctr"/>
                      <a:r>
                        <a:rPr lang="es-MX" sz="800" b="1" i="0" u="none" strike="noStrike" dirty="0">
                          <a:solidFill>
                            <a:srgbClr val="000000"/>
                          </a:solidFill>
                          <a:effectLst/>
                          <a:latin typeface="Montserrat"/>
                        </a:rPr>
                        <a:t> </a:t>
                      </a:r>
                    </a:p>
                  </a:txBody>
                  <a:tcPr marL="0" marR="0" marT="0" marB="0" anchor="ctr">
                    <a:lnL>
                      <a:noFill/>
                    </a:lnL>
                    <a:lnR>
                      <a:noFill/>
                    </a:lnR>
                    <a:lnT>
                      <a:noFill/>
                    </a:lnT>
                    <a:lnB>
                      <a:noFill/>
                    </a:lnB>
                    <a:solidFill>
                      <a:srgbClr val="FFFFFF"/>
                    </a:solidFill>
                  </a:tcPr>
                </a:tc>
                <a:tc gridSpan="25">
                  <a:txBody>
                    <a:bodyPr/>
                    <a:lstStyle/>
                    <a:p>
                      <a:pPr algn="l" fontAlgn="ctr"/>
                      <a:r>
                        <a:rPr lang="es-MX" sz="800" b="1" i="0" u="none" strike="noStrike">
                          <a:solidFill>
                            <a:srgbClr val="000000"/>
                          </a:solidFill>
                          <a:effectLst/>
                          <a:latin typeface="Montserrat"/>
                        </a:rPr>
                        <a:t>13.- ¿Existió </a:t>
                      </a:r>
                      <a:r>
                        <a:rPr lang="es-MX" sz="800" b="1" i="0" u="none" strike="noStrike">
                          <a:solidFill>
                            <a:srgbClr val="993366"/>
                          </a:solidFill>
                          <a:effectLst/>
                          <a:latin typeface="Montserrat"/>
                        </a:rPr>
                        <a:t>equidad de género</a:t>
                      </a:r>
                      <a:r>
                        <a:rPr lang="es-MX" sz="800" b="1" i="0" u="none" strike="noStrike" baseline="30000">
                          <a:solidFill>
                            <a:srgbClr val="993366"/>
                          </a:solidFill>
                          <a:effectLst/>
                          <a:latin typeface="Montserrat"/>
                        </a:rPr>
                        <a:t>2</a:t>
                      </a:r>
                      <a:r>
                        <a:rPr lang="es-MX" sz="800" b="1" i="0" u="none" strike="noStrike">
                          <a:solidFill>
                            <a:srgbClr val="000000"/>
                          </a:solidFill>
                          <a:effectLst/>
                          <a:latin typeface="Montserrat"/>
                        </a:rPr>
                        <a:t> en la integración del Comité? </a:t>
                      </a:r>
                    </a:p>
                  </a:txBody>
                  <a:tcPr marL="0" marR="0" marT="0" marB="0" anchor="ctr">
                    <a:lnL>
                      <a:noFill/>
                    </a:lnL>
                    <a:lnR w="6350" cap="flat" cmpd="sng" algn="ctr">
                      <a:solidFill>
                        <a:srgbClr val="660033"/>
                      </a:solidFill>
                      <a:prstDash val="dot"/>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ctr"/>
                      <a:r>
                        <a:rPr lang="es-MX" sz="8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ctr" fontAlgn="ctr"/>
                      <a:r>
                        <a:rPr lang="es-MX" sz="800" b="0" i="0" u="none" strike="noStrike">
                          <a:solidFill>
                            <a:srgbClr val="000000"/>
                          </a:solidFill>
                          <a:effectLst/>
                          <a:latin typeface="Montserrat"/>
                        </a:rPr>
                        <a:t>No</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a:txBody>
                    <a:bodyPr/>
                    <a:lstStyle/>
                    <a:p>
                      <a:pPr algn="ctr" fontAlgn="ctr"/>
                      <a:endParaRPr lang="es-MX" sz="800" b="0" i="0" u="none" strike="noStrike">
                        <a:solidFill>
                          <a:srgbClr val="000000"/>
                        </a:solidFill>
                        <a:effectLst/>
                        <a:latin typeface="Montserrat"/>
                      </a:endParaRPr>
                    </a:p>
                  </a:txBody>
                  <a:tcPr marL="0" marR="0" marT="0" marB="0" anchor="ctr">
                    <a:lnL>
                      <a:noFill/>
                    </a:lnL>
                    <a:lnR w="6350" cap="flat" cmpd="sng" algn="ctr">
                      <a:solidFill>
                        <a:srgbClr val="660033"/>
                      </a:solidFill>
                      <a:prstDash val="dot"/>
                      <a:round/>
                      <a:headEnd type="none" w="med" len="med"/>
                      <a:tailEnd type="none" w="med" len="med"/>
                    </a:lnR>
                    <a:lnT>
                      <a:noFill/>
                    </a:lnT>
                    <a:lnB>
                      <a:noFill/>
                    </a:lnB>
                  </a:tcPr>
                </a:tc>
                <a:tc>
                  <a:txBody>
                    <a:bodyPr/>
                    <a:lstStyle/>
                    <a:p>
                      <a:pPr algn="ctr" fontAlgn="ctr"/>
                      <a:r>
                        <a:rPr lang="es-MX" sz="800" b="1" i="0" u="none" strike="noStrike" dirty="0">
                          <a:solidFill>
                            <a:srgbClr val="FF000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ctr" fontAlgn="ctr"/>
                      <a:r>
                        <a:rPr lang="es-MX" sz="800" b="0" i="0" u="none" strike="noStrike">
                          <a:solidFill>
                            <a:srgbClr val="000000"/>
                          </a:solidFill>
                          <a:effectLst/>
                          <a:latin typeface="Montserrat"/>
                        </a:rPr>
                        <a:t>Sí </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a:txBody>
                    <a:bodyPr/>
                    <a:lstStyle/>
                    <a:p>
                      <a:pPr algn="ctr" fontAlgn="ctr"/>
                      <a:endParaRPr lang="es-MX" sz="800" b="0" i="0" u="none" strike="noStrike">
                        <a:solidFill>
                          <a:srgbClr val="000000"/>
                        </a:solidFill>
                        <a:effectLst/>
                        <a:latin typeface="Montserrat"/>
                      </a:endParaRPr>
                    </a:p>
                  </a:txBody>
                  <a:tcPr marL="0" marR="0" marT="0" marB="0" anchor="ctr">
                    <a:lnL>
                      <a:noFill/>
                    </a:lnL>
                    <a:lnR w="6350" cap="flat" cmpd="sng" algn="ctr">
                      <a:solidFill>
                        <a:srgbClr val="660033"/>
                      </a:solidFill>
                      <a:prstDash val="dot"/>
                      <a:round/>
                      <a:headEnd type="none" w="med" len="med"/>
                      <a:tailEnd type="none" w="med" len="med"/>
                    </a:lnR>
                    <a:lnT>
                      <a:noFill/>
                    </a:lnT>
                    <a:lnB>
                      <a:noFill/>
                    </a:lnB>
                  </a:tcPr>
                </a:tc>
                <a:tc>
                  <a:txBody>
                    <a:bodyPr/>
                    <a:lstStyle/>
                    <a:p>
                      <a:pPr algn="ctr" fontAlgn="ctr"/>
                      <a:r>
                        <a:rPr lang="es-MX" sz="800" b="1" i="0" u="none" strike="noStrike">
                          <a:solidFill>
                            <a:srgbClr val="80808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0">
                  <a:txBody>
                    <a:bodyPr/>
                    <a:lstStyle/>
                    <a:p>
                      <a:pPr algn="l" fontAlgn="ctr"/>
                      <a:r>
                        <a:rPr lang="es-MX" sz="800" b="0" i="0" u="none" strike="noStrike">
                          <a:solidFill>
                            <a:srgbClr val="000000"/>
                          </a:solidFill>
                          <a:effectLst/>
                          <a:latin typeface="Montserrat"/>
                        </a:rPr>
                        <a:t>No aplica</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0"/>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gridSpan="3">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gridSpan="2">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hMerge="1">
                  <a:txBody>
                    <a:bodyPr/>
                    <a:lstStyle/>
                    <a:p>
                      <a:endParaRPr lang="es-MX"/>
                    </a:p>
                  </a:txBody>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endParaRPr lang="es-MX" sz="800" b="1" i="0" u="none" strike="noStrike">
                        <a:solidFill>
                          <a:srgbClr val="80808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8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endParaRPr lang="es-MX" sz="800" b="1" i="0" u="none" strike="noStrike">
                        <a:solidFill>
                          <a:srgbClr val="80808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8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endParaRPr lang="es-MX" sz="800" b="1" i="0" u="none" strike="noStrike">
                        <a:solidFill>
                          <a:srgbClr val="80808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42">
                  <a:txBody>
                    <a:bodyPr/>
                    <a:lstStyle/>
                    <a:p>
                      <a:pPr algn="l" fontAlgn="ctr"/>
                      <a:r>
                        <a:rPr lang="es-MX" sz="800" b="1" i="0" u="none" strike="noStrike">
                          <a:solidFill>
                            <a:srgbClr val="000000"/>
                          </a:solidFill>
                          <a:effectLst/>
                          <a:latin typeface="Montserrat"/>
                        </a:rPr>
                        <a:t>14.- Señale los medios a través de los cuáles recibió capacitación en materia de contraloría social: </a:t>
                      </a:r>
                      <a:r>
                        <a:rPr lang="es-MX" sz="800" b="0" i="1" u="none" strike="noStrike">
                          <a:solidFill>
                            <a:srgbClr val="000000"/>
                          </a:solidFill>
                          <a:effectLst/>
                          <a:latin typeface="Montserrat"/>
                        </a:rPr>
                        <a:t>(Puede marcar una o más opciones)</a:t>
                      </a: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2"/>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gridSpan="2">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3"/>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0">
                  <a:txBody>
                    <a:bodyPr/>
                    <a:lstStyle/>
                    <a:p>
                      <a:pPr algn="l" fontAlgn="ctr"/>
                      <a:r>
                        <a:rPr lang="es-MX" sz="800" b="0" i="0" u="none" strike="noStrike">
                          <a:solidFill>
                            <a:srgbClr val="000000"/>
                          </a:solidFill>
                          <a:effectLst/>
                          <a:latin typeface="Montserrat"/>
                        </a:rPr>
                        <a:t>Reunión o asamblea</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4</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7">
                  <a:txBody>
                    <a:bodyPr/>
                    <a:lstStyle/>
                    <a:p>
                      <a:pPr algn="l" fontAlgn="ctr"/>
                      <a:r>
                        <a:rPr lang="es-MX" sz="800" b="0" i="0" u="none" strike="noStrike">
                          <a:solidFill>
                            <a:srgbClr val="000000"/>
                          </a:solidFill>
                          <a:effectLst/>
                          <a:latin typeface="Montserrat"/>
                        </a:rPr>
                        <a:t>Correo electrónico </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ctr"/>
                      <a:endParaRPr lang="es-MX" sz="8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4"/>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gridSpan="2">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5"/>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dirty="0">
                          <a:solidFill>
                            <a:srgbClr val="FF000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0">
                  <a:txBody>
                    <a:bodyPr/>
                    <a:lstStyle/>
                    <a:p>
                      <a:pPr algn="l" fontAlgn="ctr"/>
                      <a:r>
                        <a:rPr lang="es-MX" sz="800" b="0" i="0" u="none" strike="noStrike" dirty="0">
                          <a:solidFill>
                            <a:srgbClr val="FF0000"/>
                          </a:solidFill>
                          <a:effectLst/>
                          <a:latin typeface="Montserrat"/>
                        </a:rPr>
                        <a:t>Videoconferencia</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FF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5</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7">
                  <a:txBody>
                    <a:bodyPr/>
                    <a:lstStyle/>
                    <a:p>
                      <a:pPr algn="l" fontAlgn="ctr"/>
                      <a:r>
                        <a:rPr lang="es-MX" sz="800" b="0" i="0" u="none" strike="noStrike">
                          <a:solidFill>
                            <a:srgbClr val="000000"/>
                          </a:solidFill>
                          <a:effectLst/>
                          <a:latin typeface="Montserrat"/>
                        </a:rPr>
                        <a:t>Folleto</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6"/>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gridSpan="2">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7"/>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dirty="0">
                          <a:solidFill>
                            <a:srgbClr val="FF000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0">
                  <a:txBody>
                    <a:bodyPr/>
                    <a:lstStyle/>
                    <a:p>
                      <a:pPr algn="l" fontAlgn="ctr"/>
                      <a:r>
                        <a:rPr lang="es-MX" sz="800" b="0" i="0" u="none" strike="noStrike" dirty="0">
                          <a:solidFill>
                            <a:srgbClr val="FF0000"/>
                          </a:solidFill>
                          <a:effectLst/>
                          <a:latin typeface="Montserrat"/>
                        </a:rPr>
                        <a:t>Llamada telefónica</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6</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
                  <a:txBody>
                    <a:bodyPr/>
                    <a:lstStyle/>
                    <a:p>
                      <a:pPr algn="ctr" fontAlgn="ctr"/>
                      <a:r>
                        <a:rPr lang="es-MX" sz="800" b="0" i="0" u="none" strike="noStrike">
                          <a:solidFill>
                            <a:srgbClr val="000000"/>
                          </a:solidFill>
                          <a:effectLst/>
                          <a:latin typeface="Montserrat"/>
                        </a:rPr>
                        <a:t>Otro: </a:t>
                      </a:r>
                    </a:p>
                  </a:txBody>
                  <a:tcPr marL="0"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8"/>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gridSpan="3">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gridSpan="2">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hMerge="1">
                  <a:txBody>
                    <a:bodyPr/>
                    <a:lstStyle/>
                    <a:p>
                      <a:endParaRPr lang="es-MX"/>
                    </a:p>
                  </a:txBody>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endParaRPr lang="es-MX" sz="800" b="1" i="0" u="none" strike="noStrike">
                        <a:solidFill>
                          <a:srgbClr val="808080"/>
                        </a:solidFill>
                        <a:effectLst/>
                        <a:latin typeface="Montserrat"/>
                      </a:endParaRPr>
                    </a:p>
                  </a:txBody>
                  <a:tcPr marL="0" marR="0" marT="0" marB="0" anchor="ctr">
                    <a:lnL>
                      <a:noFill/>
                    </a:lnL>
                    <a:lnR>
                      <a:noFill/>
                    </a:lnR>
                    <a:lnT>
                      <a:noFill/>
                    </a:lnT>
                    <a:lnB>
                      <a:noFill/>
                    </a:lnB>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ctr" fontAlgn="ctr"/>
                      <a:endParaRPr lang="es-MX" sz="800" b="0"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ctr" fontAlgn="ctr"/>
                      <a:endParaRPr lang="es-MX" sz="800" b="1" i="0" u="none" strike="noStrike">
                        <a:solidFill>
                          <a:srgbClr val="80808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ctr" fontAlgn="ctr"/>
                      <a:endParaRPr lang="es-MX" sz="800" b="0"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ctr" fontAlgn="ctr"/>
                      <a:endParaRPr lang="es-MX" sz="800" b="1" i="0" u="none" strike="noStrike">
                        <a:solidFill>
                          <a:srgbClr val="80808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9"/>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25">
                  <a:txBody>
                    <a:bodyPr/>
                    <a:lstStyle/>
                    <a:p>
                      <a:pPr algn="l" fontAlgn="ctr"/>
                      <a:r>
                        <a:rPr lang="es-MX" sz="800" b="1" i="0" u="none" strike="noStrike">
                          <a:solidFill>
                            <a:srgbClr val="000000"/>
                          </a:solidFill>
                          <a:effectLst/>
                          <a:latin typeface="Montserrat"/>
                        </a:rPr>
                        <a:t>15.- ¿Qué actividades realizó el Comité de Contraloría Social? </a:t>
                      </a: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0"/>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gridSpan="2">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1"/>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r>
                        <a:rPr lang="es-MX" sz="800" b="0" i="0" u="none" strike="noStrike">
                          <a:solidFill>
                            <a:srgbClr val="000000"/>
                          </a:solidFill>
                          <a:effectLst/>
                          <a:latin typeface="Montserrat"/>
                        </a:rPr>
                        <a:t>No</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DBDBDB"/>
                    </a:solidFill>
                  </a:tcPr>
                </a:tc>
                <a:tc>
                  <a:txBody>
                    <a:bodyPr/>
                    <a:lstStyle/>
                    <a:p>
                      <a:pPr algn="ctr" fontAlgn="ctr"/>
                      <a:endParaRPr lang="es-MX" sz="8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ctr" fontAlgn="ctr"/>
                      <a:r>
                        <a:rPr lang="es-MX" sz="800" b="0" i="0" u="none" strike="noStrike">
                          <a:solidFill>
                            <a:srgbClr val="000000"/>
                          </a:solidFill>
                          <a:effectLst/>
                          <a:latin typeface="Montserrat"/>
                        </a:rPr>
                        <a:t>Sí</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DBDBDB"/>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gridSpan="2">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2"/>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15.1.-</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8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8">
                  <a:txBody>
                    <a:bodyPr/>
                    <a:lstStyle/>
                    <a:p>
                      <a:pPr algn="l" fontAlgn="ctr"/>
                      <a:r>
                        <a:rPr lang="es-MX" sz="800" b="0" i="0" u="none" strike="noStrike">
                          <a:solidFill>
                            <a:srgbClr val="000000"/>
                          </a:solidFill>
                          <a:effectLst/>
                          <a:latin typeface="Montserrat"/>
                        </a:rPr>
                        <a:t>¿Se verificó el cumplimiento de la entrega del beneficio?</a:t>
                      </a:r>
                    </a:p>
                  </a:txBody>
                  <a:tcPr marL="109419"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3"/>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42">
                  <a:txBody>
                    <a:bodyPr/>
                    <a:lstStyle/>
                    <a:p>
                      <a:pPr algn="ctr" fontAlgn="ctr"/>
                      <a:endParaRPr lang="es-MX" sz="800" b="0"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14"/>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15.2.-</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8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8">
                  <a:txBody>
                    <a:bodyPr/>
                    <a:lstStyle/>
                    <a:p>
                      <a:pPr algn="l" fontAlgn="ctr"/>
                      <a:r>
                        <a:rPr lang="es-MX" sz="800" b="0" i="0" u="none" strike="noStrike">
                          <a:solidFill>
                            <a:srgbClr val="000000"/>
                          </a:solidFill>
                          <a:effectLst/>
                          <a:latin typeface="Montserrat"/>
                        </a:rPr>
                        <a:t>¿Se vigiló el uso correcto de los recursos del Programa?</a:t>
                      </a:r>
                    </a:p>
                  </a:txBody>
                  <a:tcPr marL="109419"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5"/>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41">
                  <a:txBody>
                    <a:bodyPr/>
                    <a:lstStyle/>
                    <a:p>
                      <a:pPr algn="ctr" fontAlgn="ctr"/>
                      <a:endParaRPr lang="es-MX" sz="800" b="0"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6"/>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15.3.-</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8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8">
                  <a:txBody>
                    <a:bodyPr/>
                    <a:lstStyle/>
                    <a:p>
                      <a:pPr algn="l" fontAlgn="ctr"/>
                      <a:r>
                        <a:rPr lang="es-MX" sz="800" b="0" i="0" u="none" strike="noStrike">
                          <a:solidFill>
                            <a:srgbClr val="000000"/>
                          </a:solidFill>
                          <a:effectLst/>
                          <a:latin typeface="Montserrat"/>
                        </a:rPr>
                        <a:t>¿Se informó a otras personas beneficiarias sobre el Programa?</a:t>
                      </a:r>
                    </a:p>
                  </a:txBody>
                  <a:tcPr marL="109419"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8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17"/>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42">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18"/>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15.4.-</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8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8">
                  <a:txBody>
                    <a:bodyPr/>
                    <a:lstStyle/>
                    <a:p>
                      <a:pPr algn="l" fontAlgn="ctr"/>
                      <a:r>
                        <a:rPr lang="es-MX" sz="800" b="0" i="0" u="none" strike="noStrike">
                          <a:solidFill>
                            <a:srgbClr val="000000"/>
                          </a:solidFill>
                          <a:effectLst/>
                          <a:latin typeface="Montserrat"/>
                        </a:rPr>
                        <a:t>¿Se vigiló qué otras personas beneficiarias del Programa cumplieran con los requisitos de acuerdo a la normatividad?</a:t>
                      </a:r>
                    </a:p>
                  </a:txBody>
                  <a:tcPr marL="109419"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8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19"/>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gridSpan="42">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20"/>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15.5.-</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8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8">
                  <a:txBody>
                    <a:bodyPr/>
                    <a:lstStyle/>
                    <a:p>
                      <a:pPr algn="l" fontAlgn="ctr"/>
                      <a:r>
                        <a:rPr lang="es-MX" sz="800" b="0" i="0" u="none" strike="noStrike" dirty="0">
                          <a:solidFill>
                            <a:srgbClr val="000000"/>
                          </a:solidFill>
                          <a:effectLst/>
                          <a:latin typeface="Montserrat"/>
                        </a:rPr>
                        <a:t>¿Se llevaron a cabo reuniones con otras personas beneficiarias y/o servidores públicos para tratar temas de Contraloría Social?</a:t>
                      </a:r>
                    </a:p>
                  </a:txBody>
                  <a:tcPr marL="109419"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8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21"/>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700" b="0" i="0" u="none" strike="noStrike">
                        <a:solidFill>
                          <a:srgbClr val="000000"/>
                        </a:solidFill>
                        <a:effectLst/>
                        <a:latin typeface="Montserrat"/>
                      </a:endParaRPr>
                    </a:p>
                  </a:txBody>
                  <a:tcPr marL="0" marR="0" marT="0" marB="0" anchor="ctr">
                    <a:lnL>
                      <a:noFill/>
                    </a:lnL>
                    <a:lnR>
                      <a:noFill/>
                    </a:lnR>
                    <a:lnT>
                      <a:noFill/>
                    </a:lnT>
                    <a:lnB>
                      <a:noFill/>
                    </a:lnB>
                  </a:tcPr>
                </a:tc>
                <a:tc gridSpan="42">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22"/>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15.6.-</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0" i="0" u="none" strike="noStrike">
                          <a:solidFill>
                            <a:srgbClr val="FF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8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8">
                  <a:txBody>
                    <a:bodyPr/>
                    <a:lstStyle/>
                    <a:p>
                      <a:pPr algn="l" fontAlgn="ctr"/>
                      <a:r>
                        <a:rPr lang="es-MX" sz="800" b="0" i="0" u="none" strike="noStrike">
                          <a:solidFill>
                            <a:srgbClr val="000000"/>
                          </a:solidFill>
                          <a:effectLst/>
                          <a:latin typeface="Montserrat"/>
                        </a:rPr>
                        <a:t>¿Se solicitó información sobre los beneficios recibidos?</a:t>
                      </a:r>
                    </a:p>
                  </a:txBody>
                  <a:tcPr marL="109419"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8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23"/>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42">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24"/>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15.7.-</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8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8">
                  <a:txBody>
                    <a:bodyPr/>
                    <a:lstStyle/>
                    <a:p>
                      <a:pPr algn="l" fontAlgn="ctr"/>
                      <a:r>
                        <a:rPr lang="es-MX" sz="800" b="0" i="0" u="none" strike="noStrike">
                          <a:solidFill>
                            <a:srgbClr val="000000"/>
                          </a:solidFill>
                          <a:effectLst/>
                          <a:latin typeface="Montserrat"/>
                        </a:rPr>
                        <a:t>¿Se orientó a las personas beneficiarias a presentar quejas/denuncias?</a:t>
                      </a:r>
                    </a:p>
                  </a:txBody>
                  <a:tcPr marL="109419"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800" b="0" i="0" u="none" strike="noStrike">
                        <a:solidFill>
                          <a:srgbClr val="000000"/>
                        </a:solidFill>
                        <a:effectLst/>
                        <a:latin typeface="Montserrat"/>
                      </a:endParaRPr>
                    </a:p>
                  </a:txBody>
                  <a:tcPr marL="0" marR="0" marT="0" marB="0" anchor="ctr">
                    <a:lnL>
                      <a:noFill/>
                    </a:lnL>
                    <a:lnR>
                      <a:noFill/>
                    </a:lnR>
                    <a:lnT>
                      <a:noFill/>
                    </a:lnT>
                    <a:lnB>
                      <a:noFill/>
                    </a:lnB>
                  </a:tcPr>
                </a:tc>
                <a:extLst>
                  <a:ext uri="{0D108BD9-81ED-4DB2-BD59-A6C34878D82A}">
                    <a16:rowId xmlns="" xmlns:a16="http://schemas.microsoft.com/office/drawing/2014/main" val="10025"/>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7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gridSpan="2">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6"/>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15.8.-</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0" i="0" u="none" strike="noStrike">
                          <a:solidFill>
                            <a:srgbClr val="000000"/>
                          </a:solidFill>
                          <a:effectLst/>
                          <a:latin typeface="Montserrat"/>
                        </a:rPr>
                        <a:t> </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a:noFill/>
                    </a:lnT>
                    <a:lnB>
                      <a:noFill/>
                    </a:lnB>
                    <a:solidFill>
                      <a:srgbClr val="FFCCFF"/>
                    </a:solidFill>
                  </a:tcPr>
                </a:tc>
                <a:tc>
                  <a:txBody>
                    <a:bodyPr/>
                    <a:lstStyle/>
                    <a:p>
                      <a:pPr algn="ctr" fontAlgn="ctr"/>
                      <a:r>
                        <a:rPr lang="es-MX" sz="8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38">
                  <a:txBody>
                    <a:bodyPr/>
                    <a:lstStyle/>
                    <a:p>
                      <a:pPr algn="l" fontAlgn="ctr"/>
                      <a:r>
                        <a:rPr lang="es-MX" sz="800" b="0" i="0" u="none" strike="noStrike">
                          <a:solidFill>
                            <a:srgbClr val="000000"/>
                          </a:solidFill>
                          <a:effectLst/>
                          <a:latin typeface="Montserrat"/>
                        </a:rPr>
                        <a:t>¿Se externaron dudas e iniciativas a las personas responsables del Programa?</a:t>
                      </a:r>
                    </a:p>
                  </a:txBody>
                  <a:tcPr marL="109419" marR="0" marT="0" marB="0" anchor="ctr">
                    <a:lnL w="6350" cap="flat" cmpd="sng" algn="ctr">
                      <a:solidFill>
                        <a:srgbClr val="660033"/>
                      </a:solidFill>
                      <a:prstDash val="dot"/>
                      <a:round/>
                      <a:headEnd type="none" w="med" len="med"/>
                      <a:tailEnd type="none" w="med" len="med"/>
                    </a:lnL>
                    <a:lnR>
                      <a:noFill/>
                    </a:lnR>
                    <a:lnT>
                      <a:noFill/>
                    </a:lnT>
                    <a:lnB>
                      <a:noFill/>
                    </a:lnB>
                    <a:solidFill>
                      <a:srgbClr val="FFCC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7"/>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endParaRPr lang="es-MX" sz="800" b="1" i="0" u="none" strike="noStrike" dirty="0">
                        <a:solidFill>
                          <a:srgbClr val="FF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dirty="0">
                          <a:solidFill>
                            <a:srgbClr val="000000"/>
                          </a:solidFill>
                          <a:effectLst/>
                          <a:latin typeface="Montserrat"/>
                        </a:rPr>
                        <a:t> </a:t>
                      </a:r>
                    </a:p>
                  </a:txBody>
                  <a:tcPr marL="0" marR="0" marT="0" marB="0" anchor="ctr">
                    <a:lnL>
                      <a:noFill/>
                    </a:lnL>
                    <a:lnR>
                      <a:noFill/>
                    </a:lnR>
                    <a:lnT>
                      <a:noFill/>
                    </a:lnT>
                    <a:lnB>
                      <a:noFill/>
                    </a:lnB>
                    <a:solidFill>
                      <a:srgbClr val="FFFFFF"/>
                    </a:solidFill>
                  </a:tcPr>
                </a:tc>
                <a:tc gridSpan="2">
                  <a:txBody>
                    <a:bodyPr/>
                    <a:lstStyle/>
                    <a:p>
                      <a:pPr algn="l" fontAlgn="ctr"/>
                      <a:r>
                        <a:rPr lang="es-MX" sz="800" b="1" i="0" u="none" strike="noStrike" dirty="0">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dirty="0">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8"/>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700" b="0" i="0" u="none" strike="noStrike">
                          <a:solidFill>
                            <a:srgbClr val="000000"/>
                          </a:solidFill>
                          <a:effectLst/>
                          <a:latin typeface="Montserrat"/>
                        </a:rPr>
                        <a:t>15.9.-</a:t>
                      </a:r>
                    </a:p>
                  </a:txBody>
                  <a:tcPr marL="0" marR="0" marT="0" marB="0" anchor="ctr">
                    <a:lnL>
                      <a:noFill/>
                    </a:lnL>
                    <a:lnR>
                      <a:noFill/>
                    </a:lnR>
                    <a:lnT>
                      <a:noFill/>
                    </a:lnT>
                    <a:lnB>
                      <a:noFill/>
                    </a:lnB>
                    <a:solidFill>
                      <a:srgbClr val="FFFFFF"/>
                    </a:solidFill>
                  </a:tcPr>
                </a:tc>
                <a:tc gridSpan="7">
                  <a:txBody>
                    <a:bodyPr/>
                    <a:lstStyle/>
                    <a:p>
                      <a:pPr algn="ctr" fontAlgn="ctr"/>
                      <a:r>
                        <a:rPr lang="es-MX" sz="800" b="0" i="0" u="none" strike="noStrike">
                          <a:solidFill>
                            <a:srgbClr val="000000"/>
                          </a:solidFill>
                          <a:effectLst/>
                          <a:latin typeface="Montserrat"/>
                        </a:rPr>
                        <a:t>Comentarios adicionales: </a:t>
                      </a: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3">
                  <a:txBody>
                    <a:bodyPr/>
                    <a:lstStyle/>
                    <a:p>
                      <a:pPr algn="l" fontAlgn="ctr"/>
                      <a:r>
                        <a:rPr lang="es-MX" sz="800" b="1" i="0" u="none" strike="noStrike" dirty="0">
                          <a:solidFill>
                            <a:srgbClr val="000000"/>
                          </a:solidFill>
                          <a:effectLst/>
                          <a:latin typeface="Montserrat"/>
                        </a:rPr>
                        <a:t>Ninguno</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gridSpan="2">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9"/>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gridSpan="2">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0"/>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gridSpan="3">
                  <a:txBody>
                    <a:bodyPr/>
                    <a:lstStyle/>
                    <a:p>
                      <a:pPr algn="l" fontAlgn="ctr"/>
                      <a:r>
                        <a:rPr lang="es-MX" sz="800" b="1" i="0" u="none" strike="noStrike" dirty="0">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gridSpan="2">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1"/>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gridSpan="2">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2"/>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gridSpan="2">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3"/>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gridSpan="2">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hMerge="1">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4"/>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42">
                  <a:txBody>
                    <a:bodyPr/>
                    <a:lstStyle/>
                    <a:p>
                      <a:pPr algn="l" fontAlgn="ctr"/>
                      <a:r>
                        <a:rPr lang="es-MX" sz="800" b="1" i="0" u="none" strike="noStrike">
                          <a:solidFill>
                            <a:srgbClr val="000000"/>
                          </a:solidFill>
                          <a:effectLst/>
                          <a:latin typeface="Montserrat"/>
                        </a:rPr>
                        <a:t>16.- En su experiencia, ¿para qué cree que sirvió participar en actividades de Contraloría Social? </a:t>
                      </a:r>
                      <a:r>
                        <a:rPr lang="es-MX" sz="800" b="0" i="1" u="none" strike="noStrike">
                          <a:solidFill>
                            <a:srgbClr val="000000"/>
                          </a:solidFill>
                          <a:effectLst/>
                          <a:latin typeface="Montserrat"/>
                        </a:rPr>
                        <a:t>(Puede marcar una o más opciones)</a:t>
                      </a:r>
                      <a:endParaRPr lang="es-MX" sz="800" b="1" i="0" u="none" strike="noStrike">
                        <a:solidFill>
                          <a:srgbClr val="000000"/>
                        </a:solidFill>
                        <a:effectLst/>
                        <a:latin typeface="Montserrat"/>
                      </a:endParaRP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5"/>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gridSpan="2">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6"/>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0">
                  <a:txBody>
                    <a:bodyPr/>
                    <a:lstStyle/>
                    <a:p>
                      <a:pPr algn="l" fontAlgn="ctr"/>
                      <a:r>
                        <a:rPr lang="es-MX" sz="800" b="0" i="0" u="none" strike="noStrike">
                          <a:solidFill>
                            <a:srgbClr val="000000"/>
                          </a:solidFill>
                          <a:effectLst/>
                          <a:latin typeface="Montserrat"/>
                        </a:rPr>
                        <a:t>Gestión y trámite de los beneficios del Programa</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dirty="0">
                          <a:solidFill>
                            <a:srgbClr val="FF0000"/>
                          </a:solidFill>
                          <a:effectLst/>
                          <a:latin typeface="Montserrat"/>
                        </a:rPr>
                        <a:t>6</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7">
                  <a:txBody>
                    <a:bodyPr/>
                    <a:lstStyle/>
                    <a:p>
                      <a:pPr algn="l" fontAlgn="ctr"/>
                      <a:r>
                        <a:rPr lang="es-MX" sz="800" b="0" i="0" u="none" strike="noStrike">
                          <a:solidFill>
                            <a:srgbClr val="000000"/>
                          </a:solidFill>
                          <a:effectLst/>
                          <a:latin typeface="Montserrat"/>
                        </a:rPr>
                        <a:t>Transparencia en los recursos del Programa</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ctr"/>
                      <a:endParaRPr lang="es-MX" sz="800" b="0" i="0" u="none" strike="noStrike">
                        <a:solidFill>
                          <a:srgbClr val="000000"/>
                        </a:solidFill>
                        <a:effectLst/>
                        <a:latin typeface="Montserrat"/>
                      </a:endParaRPr>
                    </a:p>
                  </a:txBody>
                  <a:tcPr marL="0" marR="0" marT="0" marB="0" anchor="ctr">
                    <a:lnL>
                      <a:noFill/>
                    </a:lnL>
                    <a:lnR>
                      <a:noFill/>
                    </a:lnR>
                    <a:lnT>
                      <a:noFill/>
                    </a:lnT>
                    <a:lnB>
                      <a:noFill/>
                    </a:lnB>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7"/>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gridSpan="2">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8"/>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0">
                  <a:txBody>
                    <a:bodyPr/>
                    <a:lstStyle/>
                    <a:p>
                      <a:pPr algn="l" fontAlgn="ctr"/>
                      <a:r>
                        <a:rPr lang="es-MX" sz="800" b="0" i="0" u="none" strike="noStrike">
                          <a:solidFill>
                            <a:srgbClr val="000000"/>
                          </a:solidFill>
                          <a:effectLst/>
                          <a:latin typeface="Montserrat"/>
                        </a:rPr>
                        <a:t>Recepción oportuna de los beneficios del Programa</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FF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dirty="0">
                          <a:solidFill>
                            <a:srgbClr val="FF0000"/>
                          </a:solidFill>
                          <a:effectLst/>
                          <a:latin typeface="Montserrat"/>
                        </a:rPr>
                        <a:t>7</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7">
                  <a:txBody>
                    <a:bodyPr/>
                    <a:lstStyle/>
                    <a:p>
                      <a:pPr algn="l" fontAlgn="ctr"/>
                      <a:r>
                        <a:rPr lang="es-MX" sz="800" b="0" i="0" u="none" strike="noStrike">
                          <a:solidFill>
                            <a:srgbClr val="000000"/>
                          </a:solidFill>
                          <a:effectLst/>
                          <a:latin typeface="Montserrat"/>
                        </a:rPr>
                        <a:t>Mejor funcionamiento del Programa</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39"/>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gridSpan="2">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0"/>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0">
                  <a:txBody>
                    <a:bodyPr/>
                    <a:lstStyle/>
                    <a:p>
                      <a:pPr algn="l" fontAlgn="ctr"/>
                      <a:r>
                        <a:rPr lang="es-MX" sz="800" b="0" i="0" u="none" strike="noStrike">
                          <a:solidFill>
                            <a:srgbClr val="000000"/>
                          </a:solidFill>
                          <a:effectLst/>
                          <a:latin typeface="Montserrat"/>
                        </a:rPr>
                        <a:t>Calidad en los beneficios del Programa</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8</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7">
                  <a:txBody>
                    <a:bodyPr/>
                    <a:lstStyle/>
                    <a:p>
                      <a:pPr algn="l" fontAlgn="ctr"/>
                      <a:r>
                        <a:rPr lang="es-MX" sz="800" b="0" i="0" u="none" strike="noStrike">
                          <a:solidFill>
                            <a:srgbClr val="000000"/>
                          </a:solidFill>
                          <a:effectLst/>
                          <a:latin typeface="Montserrat"/>
                        </a:rPr>
                        <a:t>En realidad, no sirve para nada</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1"/>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a:noFill/>
                    </a:lnT>
                    <a:lnB>
                      <a:noFill/>
                    </a:lnB>
                  </a:tcPr>
                </a:tc>
                <a:tc>
                  <a:txBody>
                    <a:bodyPr/>
                    <a:lstStyle/>
                    <a:p>
                      <a:pPr algn="l" fontAlgn="ctr"/>
                      <a:endParaRPr lang="es-MX" sz="800" b="1" i="0" u="none" strike="noStrike">
                        <a:solidFill>
                          <a:srgbClr val="000000"/>
                        </a:solidFill>
                        <a:effectLst/>
                        <a:latin typeface="Montserrat"/>
                      </a:endParaRPr>
                    </a:p>
                  </a:txBody>
                  <a:tcPr marL="36473" marR="0" marT="0" marB="0" anchor="ctr">
                    <a:lnL>
                      <a:noFill/>
                    </a:lnL>
                    <a:lnR>
                      <a:noFill/>
                    </a:lnR>
                    <a:lnT>
                      <a:noFill/>
                    </a:lnT>
                    <a:lnB>
                      <a:noFill/>
                    </a:lnB>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gridSpan="3">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gridSpan="2">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2"/>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dirty="0">
                          <a:solidFill>
                            <a:srgbClr val="FF0000"/>
                          </a:solidFill>
                          <a:effectLst/>
                          <a:latin typeface="Montserrat"/>
                        </a:rPr>
                        <a:t>4</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rowSpan="2" gridSpan="20">
                  <a:txBody>
                    <a:bodyPr/>
                    <a:lstStyle/>
                    <a:p>
                      <a:pPr algn="l" fontAlgn="ctr"/>
                      <a:r>
                        <a:rPr lang="es-MX" sz="800" b="0" i="0" u="none" strike="noStrike">
                          <a:solidFill>
                            <a:srgbClr val="000000"/>
                          </a:solidFill>
                          <a:effectLst/>
                          <a:latin typeface="Montserrat"/>
                        </a:rPr>
                        <a:t>Conocimiento y buen ejercicio de los derechos/las obligaciones de las personas beneficiarias del Programa</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9</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
                  <a:txBody>
                    <a:bodyPr/>
                    <a:lstStyle/>
                    <a:p>
                      <a:pPr algn="l" fontAlgn="ctr"/>
                      <a:r>
                        <a:rPr lang="es-MX" sz="800" b="0" i="0" u="none" strike="noStrike">
                          <a:solidFill>
                            <a:srgbClr val="000000"/>
                          </a:solidFill>
                          <a:effectLst/>
                          <a:latin typeface="Montserrat"/>
                        </a:rPr>
                        <a:t>Otro: </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3647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3"/>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8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gridSpan="20"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4"/>
                  </a:ext>
                </a:extLst>
              </a:tr>
              <a:tr h="118874">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gridSpan="3">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gridSpan="2">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hMerge="1">
                  <a:txBody>
                    <a:bodyPr/>
                    <a:lstStyle/>
                    <a:p>
                      <a:endParaRPr lang="es-MX"/>
                    </a:p>
                  </a:txBody>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36473"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5"/>
                  </a:ext>
                </a:extLst>
              </a:tr>
              <a:tr h="127759">
                <a:tc>
                  <a:txBody>
                    <a:bodyPr/>
                    <a:lstStyle/>
                    <a:p>
                      <a:pPr algn="l" fontAlgn="ctr"/>
                      <a:r>
                        <a:rPr lang="es-MX" sz="8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5</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0">
                  <a:txBody>
                    <a:bodyPr/>
                    <a:lstStyle/>
                    <a:p>
                      <a:pPr algn="l" fontAlgn="ctr"/>
                      <a:r>
                        <a:rPr lang="es-MX" sz="800" b="0" i="0" u="none" strike="noStrike">
                          <a:solidFill>
                            <a:srgbClr val="000000"/>
                          </a:solidFill>
                          <a:effectLst/>
                          <a:latin typeface="Montserrat"/>
                        </a:rPr>
                        <a:t>Atención oportuna a quejas/denuncias </a:t>
                      </a:r>
                    </a:p>
                  </a:txBody>
                  <a:tcPr marL="3647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800" b="0" i="0" u="none" strike="noStrike" dirty="0">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46"/>
                  </a:ext>
                </a:extLst>
              </a:tr>
            </a:tbl>
          </a:graphicData>
        </a:graphic>
      </p:graphicFrame>
    </p:spTree>
    <p:extLst>
      <p:ext uri="{BB962C8B-B14F-4D97-AF65-F5344CB8AC3E}">
        <p14:creationId xmlns:p14="http://schemas.microsoft.com/office/powerpoint/2010/main" val="28821738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4" name="Rectángulo 13"/>
          <p:cNvSpPr/>
          <p:nvPr/>
        </p:nvSpPr>
        <p:spPr>
          <a:xfrm>
            <a:off x="613221" y="512550"/>
            <a:ext cx="11038182" cy="587456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graphicFrame>
        <p:nvGraphicFramePr>
          <p:cNvPr id="2" name="Tabla 1"/>
          <p:cNvGraphicFramePr>
            <a:graphicFrameLocks noGrp="1"/>
          </p:cNvGraphicFramePr>
          <p:nvPr>
            <p:extLst>
              <p:ext uri="{D42A27DB-BD31-4B8C-83A1-F6EECF244321}">
                <p14:modId xmlns:p14="http://schemas.microsoft.com/office/powerpoint/2010/main" val="1742124169"/>
              </p:ext>
            </p:extLst>
          </p:nvPr>
        </p:nvGraphicFramePr>
        <p:xfrm>
          <a:off x="875749" y="720914"/>
          <a:ext cx="10516598" cy="4650838"/>
        </p:xfrm>
        <a:graphic>
          <a:graphicData uri="http://schemas.openxmlformats.org/drawingml/2006/table">
            <a:tbl>
              <a:tblPr/>
              <a:tblGrid>
                <a:gridCol w="239115">
                  <a:extLst>
                    <a:ext uri="{9D8B030D-6E8A-4147-A177-3AD203B41FA5}">
                      <a16:colId xmlns="" xmlns:a16="http://schemas.microsoft.com/office/drawing/2014/main" val="20000"/>
                    </a:ext>
                  </a:extLst>
                </a:gridCol>
                <a:gridCol w="239115">
                  <a:extLst>
                    <a:ext uri="{9D8B030D-6E8A-4147-A177-3AD203B41FA5}">
                      <a16:colId xmlns="" xmlns:a16="http://schemas.microsoft.com/office/drawing/2014/main" val="20001"/>
                    </a:ext>
                  </a:extLst>
                </a:gridCol>
                <a:gridCol w="377345">
                  <a:extLst>
                    <a:ext uri="{9D8B030D-6E8A-4147-A177-3AD203B41FA5}">
                      <a16:colId xmlns="" xmlns:a16="http://schemas.microsoft.com/office/drawing/2014/main" val="20002"/>
                    </a:ext>
                  </a:extLst>
                </a:gridCol>
                <a:gridCol w="377345">
                  <a:extLst>
                    <a:ext uri="{9D8B030D-6E8A-4147-A177-3AD203B41FA5}">
                      <a16:colId xmlns="" xmlns:a16="http://schemas.microsoft.com/office/drawing/2014/main" val="20003"/>
                    </a:ext>
                  </a:extLst>
                </a:gridCol>
                <a:gridCol w="377345">
                  <a:extLst>
                    <a:ext uri="{9D8B030D-6E8A-4147-A177-3AD203B41FA5}">
                      <a16:colId xmlns="" xmlns:a16="http://schemas.microsoft.com/office/drawing/2014/main" val="20004"/>
                    </a:ext>
                  </a:extLst>
                </a:gridCol>
                <a:gridCol w="377345">
                  <a:extLst>
                    <a:ext uri="{9D8B030D-6E8A-4147-A177-3AD203B41FA5}">
                      <a16:colId xmlns="" xmlns:a16="http://schemas.microsoft.com/office/drawing/2014/main" val="20005"/>
                    </a:ext>
                  </a:extLst>
                </a:gridCol>
                <a:gridCol w="292436">
                  <a:extLst>
                    <a:ext uri="{9D8B030D-6E8A-4147-A177-3AD203B41FA5}">
                      <a16:colId xmlns="" xmlns:a16="http://schemas.microsoft.com/office/drawing/2014/main" val="20006"/>
                    </a:ext>
                  </a:extLst>
                </a:gridCol>
                <a:gridCol w="292436">
                  <a:extLst>
                    <a:ext uri="{9D8B030D-6E8A-4147-A177-3AD203B41FA5}">
                      <a16:colId xmlns="" xmlns:a16="http://schemas.microsoft.com/office/drawing/2014/main" val="20007"/>
                    </a:ext>
                  </a:extLst>
                </a:gridCol>
                <a:gridCol w="292436">
                  <a:extLst>
                    <a:ext uri="{9D8B030D-6E8A-4147-A177-3AD203B41FA5}">
                      <a16:colId xmlns="" xmlns:a16="http://schemas.microsoft.com/office/drawing/2014/main" val="20008"/>
                    </a:ext>
                  </a:extLst>
                </a:gridCol>
                <a:gridCol w="239115">
                  <a:extLst>
                    <a:ext uri="{9D8B030D-6E8A-4147-A177-3AD203B41FA5}">
                      <a16:colId xmlns="" xmlns:a16="http://schemas.microsoft.com/office/drawing/2014/main" val="20009"/>
                    </a:ext>
                  </a:extLst>
                </a:gridCol>
                <a:gridCol w="239115">
                  <a:extLst>
                    <a:ext uri="{9D8B030D-6E8A-4147-A177-3AD203B41FA5}">
                      <a16:colId xmlns="" xmlns:a16="http://schemas.microsoft.com/office/drawing/2014/main" val="20010"/>
                    </a:ext>
                  </a:extLst>
                </a:gridCol>
                <a:gridCol w="239115">
                  <a:extLst>
                    <a:ext uri="{9D8B030D-6E8A-4147-A177-3AD203B41FA5}">
                      <a16:colId xmlns="" xmlns:a16="http://schemas.microsoft.com/office/drawing/2014/main" val="20011"/>
                    </a:ext>
                  </a:extLst>
                </a:gridCol>
                <a:gridCol w="239115">
                  <a:extLst>
                    <a:ext uri="{9D8B030D-6E8A-4147-A177-3AD203B41FA5}">
                      <a16:colId xmlns="" xmlns:a16="http://schemas.microsoft.com/office/drawing/2014/main" val="20012"/>
                    </a:ext>
                  </a:extLst>
                </a:gridCol>
                <a:gridCol w="239115">
                  <a:extLst>
                    <a:ext uri="{9D8B030D-6E8A-4147-A177-3AD203B41FA5}">
                      <a16:colId xmlns="" xmlns:a16="http://schemas.microsoft.com/office/drawing/2014/main" val="20013"/>
                    </a:ext>
                  </a:extLst>
                </a:gridCol>
                <a:gridCol w="239115">
                  <a:extLst>
                    <a:ext uri="{9D8B030D-6E8A-4147-A177-3AD203B41FA5}">
                      <a16:colId xmlns="" xmlns:a16="http://schemas.microsoft.com/office/drawing/2014/main" val="20014"/>
                    </a:ext>
                  </a:extLst>
                </a:gridCol>
                <a:gridCol w="239115">
                  <a:extLst>
                    <a:ext uri="{9D8B030D-6E8A-4147-A177-3AD203B41FA5}">
                      <a16:colId xmlns="" xmlns:a16="http://schemas.microsoft.com/office/drawing/2014/main" val="20015"/>
                    </a:ext>
                  </a:extLst>
                </a:gridCol>
                <a:gridCol w="239115">
                  <a:extLst>
                    <a:ext uri="{9D8B030D-6E8A-4147-A177-3AD203B41FA5}">
                      <a16:colId xmlns="" xmlns:a16="http://schemas.microsoft.com/office/drawing/2014/main" val="20016"/>
                    </a:ext>
                  </a:extLst>
                </a:gridCol>
                <a:gridCol w="239115">
                  <a:extLst>
                    <a:ext uri="{9D8B030D-6E8A-4147-A177-3AD203B41FA5}">
                      <a16:colId xmlns="" xmlns:a16="http://schemas.microsoft.com/office/drawing/2014/main" val="20017"/>
                    </a:ext>
                  </a:extLst>
                </a:gridCol>
                <a:gridCol w="239115">
                  <a:extLst>
                    <a:ext uri="{9D8B030D-6E8A-4147-A177-3AD203B41FA5}">
                      <a16:colId xmlns="" xmlns:a16="http://schemas.microsoft.com/office/drawing/2014/main" val="20018"/>
                    </a:ext>
                  </a:extLst>
                </a:gridCol>
                <a:gridCol w="239115">
                  <a:extLst>
                    <a:ext uri="{9D8B030D-6E8A-4147-A177-3AD203B41FA5}">
                      <a16:colId xmlns="" xmlns:a16="http://schemas.microsoft.com/office/drawing/2014/main" val="20019"/>
                    </a:ext>
                  </a:extLst>
                </a:gridCol>
                <a:gridCol w="239115">
                  <a:extLst>
                    <a:ext uri="{9D8B030D-6E8A-4147-A177-3AD203B41FA5}">
                      <a16:colId xmlns="" xmlns:a16="http://schemas.microsoft.com/office/drawing/2014/main" val="20020"/>
                    </a:ext>
                  </a:extLst>
                </a:gridCol>
                <a:gridCol w="239115">
                  <a:extLst>
                    <a:ext uri="{9D8B030D-6E8A-4147-A177-3AD203B41FA5}">
                      <a16:colId xmlns="" xmlns:a16="http://schemas.microsoft.com/office/drawing/2014/main" val="20021"/>
                    </a:ext>
                  </a:extLst>
                </a:gridCol>
                <a:gridCol w="239115">
                  <a:extLst>
                    <a:ext uri="{9D8B030D-6E8A-4147-A177-3AD203B41FA5}">
                      <a16:colId xmlns="" xmlns:a16="http://schemas.microsoft.com/office/drawing/2014/main" val="20022"/>
                    </a:ext>
                  </a:extLst>
                </a:gridCol>
                <a:gridCol w="239115">
                  <a:extLst>
                    <a:ext uri="{9D8B030D-6E8A-4147-A177-3AD203B41FA5}">
                      <a16:colId xmlns="" xmlns:a16="http://schemas.microsoft.com/office/drawing/2014/main" val="20023"/>
                    </a:ext>
                  </a:extLst>
                </a:gridCol>
                <a:gridCol w="239115">
                  <a:extLst>
                    <a:ext uri="{9D8B030D-6E8A-4147-A177-3AD203B41FA5}">
                      <a16:colId xmlns="" xmlns:a16="http://schemas.microsoft.com/office/drawing/2014/main" val="20024"/>
                    </a:ext>
                  </a:extLst>
                </a:gridCol>
                <a:gridCol w="239115">
                  <a:extLst>
                    <a:ext uri="{9D8B030D-6E8A-4147-A177-3AD203B41FA5}">
                      <a16:colId xmlns="" xmlns:a16="http://schemas.microsoft.com/office/drawing/2014/main" val="20025"/>
                    </a:ext>
                  </a:extLst>
                </a:gridCol>
                <a:gridCol w="239115">
                  <a:extLst>
                    <a:ext uri="{9D8B030D-6E8A-4147-A177-3AD203B41FA5}">
                      <a16:colId xmlns="" xmlns:a16="http://schemas.microsoft.com/office/drawing/2014/main" val="20026"/>
                    </a:ext>
                  </a:extLst>
                </a:gridCol>
                <a:gridCol w="239115">
                  <a:extLst>
                    <a:ext uri="{9D8B030D-6E8A-4147-A177-3AD203B41FA5}">
                      <a16:colId xmlns="" xmlns:a16="http://schemas.microsoft.com/office/drawing/2014/main" val="20027"/>
                    </a:ext>
                  </a:extLst>
                </a:gridCol>
                <a:gridCol w="239115">
                  <a:extLst>
                    <a:ext uri="{9D8B030D-6E8A-4147-A177-3AD203B41FA5}">
                      <a16:colId xmlns="" xmlns:a16="http://schemas.microsoft.com/office/drawing/2014/main" val="20028"/>
                    </a:ext>
                  </a:extLst>
                </a:gridCol>
                <a:gridCol w="239115">
                  <a:extLst>
                    <a:ext uri="{9D8B030D-6E8A-4147-A177-3AD203B41FA5}">
                      <a16:colId xmlns="" xmlns:a16="http://schemas.microsoft.com/office/drawing/2014/main" val="20029"/>
                    </a:ext>
                  </a:extLst>
                </a:gridCol>
                <a:gridCol w="239115">
                  <a:extLst>
                    <a:ext uri="{9D8B030D-6E8A-4147-A177-3AD203B41FA5}">
                      <a16:colId xmlns="" xmlns:a16="http://schemas.microsoft.com/office/drawing/2014/main" val="20030"/>
                    </a:ext>
                  </a:extLst>
                </a:gridCol>
                <a:gridCol w="239115">
                  <a:extLst>
                    <a:ext uri="{9D8B030D-6E8A-4147-A177-3AD203B41FA5}">
                      <a16:colId xmlns="" xmlns:a16="http://schemas.microsoft.com/office/drawing/2014/main" val="20031"/>
                    </a:ext>
                  </a:extLst>
                </a:gridCol>
                <a:gridCol w="239115">
                  <a:extLst>
                    <a:ext uri="{9D8B030D-6E8A-4147-A177-3AD203B41FA5}">
                      <a16:colId xmlns="" xmlns:a16="http://schemas.microsoft.com/office/drawing/2014/main" val="20032"/>
                    </a:ext>
                  </a:extLst>
                </a:gridCol>
                <a:gridCol w="239115">
                  <a:extLst>
                    <a:ext uri="{9D8B030D-6E8A-4147-A177-3AD203B41FA5}">
                      <a16:colId xmlns="" xmlns:a16="http://schemas.microsoft.com/office/drawing/2014/main" val="20033"/>
                    </a:ext>
                  </a:extLst>
                </a:gridCol>
                <a:gridCol w="239115">
                  <a:extLst>
                    <a:ext uri="{9D8B030D-6E8A-4147-A177-3AD203B41FA5}">
                      <a16:colId xmlns="" xmlns:a16="http://schemas.microsoft.com/office/drawing/2014/main" val="20034"/>
                    </a:ext>
                  </a:extLst>
                </a:gridCol>
                <a:gridCol w="239115">
                  <a:extLst>
                    <a:ext uri="{9D8B030D-6E8A-4147-A177-3AD203B41FA5}">
                      <a16:colId xmlns="" xmlns:a16="http://schemas.microsoft.com/office/drawing/2014/main" val="20035"/>
                    </a:ext>
                  </a:extLst>
                </a:gridCol>
                <a:gridCol w="239115">
                  <a:extLst>
                    <a:ext uri="{9D8B030D-6E8A-4147-A177-3AD203B41FA5}">
                      <a16:colId xmlns="" xmlns:a16="http://schemas.microsoft.com/office/drawing/2014/main" val="20036"/>
                    </a:ext>
                  </a:extLst>
                </a:gridCol>
                <a:gridCol w="239115">
                  <a:extLst>
                    <a:ext uri="{9D8B030D-6E8A-4147-A177-3AD203B41FA5}">
                      <a16:colId xmlns="" xmlns:a16="http://schemas.microsoft.com/office/drawing/2014/main" val="20037"/>
                    </a:ext>
                  </a:extLst>
                </a:gridCol>
                <a:gridCol w="239115">
                  <a:extLst>
                    <a:ext uri="{9D8B030D-6E8A-4147-A177-3AD203B41FA5}">
                      <a16:colId xmlns="" xmlns:a16="http://schemas.microsoft.com/office/drawing/2014/main" val="20038"/>
                    </a:ext>
                  </a:extLst>
                </a:gridCol>
                <a:gridCol w="239115">
                  <a:extLst>
                    <a:ext uri="{9D8B030D-6E8A-4147-A177-3AD203B41FA5}">
                      <a16:colId xmlns="" xmlns:a16="http://schemas.microsoft.com/office/drawing/2014/main" val="20039"/>
                    </a:ext>
                  </a:extLst>
                </a:gridCol>
                <a:gridCol w="239115">
                  <a:extLst>
                    <a:ext uri="{9D8B030D-6E8A-4147-A177-3AD203B41FA5}">
                      <a16:colId xmlns="" xmlns:a16="http://schemas.microsoft.com/office/drawing/2014/main" val="20040"/>
                    </a:ext>
                  </a:extLst>
                </a:gridCol>
              </a:tblGrid>
              <a:tr h="167242">
                <a:tc>
                  <a:txBody>
                    <a:bodyPr/>
                    <a:lstStyle/>
                    <a:p>
                      <a:pPr algn="l" fontAlgn="ctr"/>
                      <a:r>
                        <a:rPr lang="es-MX" sz="900" b="1" i="0" u="none" strike="noStrike" dirty="0">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900" b="1" i="0" u="none" strike="noStrike">
                          <a:solidFill>
                            <a:srgbClr val="000000"/>
                          </a:solidFill>
                          <a:effectLst/>
                          <a:latin typeface="Montserrat"/>
                        </a:rPr>
                        <a:t>17.- ¿Considera que la realización de las actividades de Contraloría Social fue ajena a cualquier partido u organización política? </a:t>
                      </a: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0"/>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900" b="1" i="0" u="none" strike="noStrike">
                        <a:solidFill>
                          <a:srgbClr val="808080"/>
                        </a:solidFill>
                        <a:effectLst/>
                        <a:latin typeface="Montserrat"/>
                      </a:endParaRPr>
                    </a:p>
                  </a:txBody>
                  <a:tcPr marL="0" marR="0" marT="0" marB="0" anchor="ctr">
                    <a:lnL>
                      <a:noFill/>
                    </a:lnL>
                    <a:lnR>
                      <a:noFill/>
                    </a:lnR>
                    <a:lnT>
                      <a:noFill/>
                    </a:lnT>
                    <a:lnB w="6350" cap="flat" cmpd="sng" algn="ctr">
                      <a:solidFill>
                        <a:srgbClr val="660033"/>
                      </a:solidFill>
                      <a:prstDash val="dot"/>
                      <a:round/>
                      <a:headEnd type="none" w="med" len="med"/>
                      <a:tailEnd type="none" w="med" len="med"/>
                    </a:lnB>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a:solidFill>
                            <a:srgbClr val="808080"/>
                          </a:solidFill>
                          <a:effectLst/>
                          <a:latin typeface="Montserrat"/>
                        </a:rPr>
                        <a:t>0</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8">
                  <a:txBody>
                    <a:bodyPr/>
                    <a:lstStyle/>
                    <a:p>
                      <a:pPr algn="l" fontAlgn="ctr"/>
                      <a:r>
                        <a:rPr lang="es-MX" sz="900" b="0" i="0" u="none" strike="noStrike">
                          <a:solidFill>
                            <a:srgbClr val="000000"/>
                          </a:solidFill>
                          <a:effectLst/>
                          <a:latin typeface="Montserrat"/>
                        </a:rPr>
                        <a:t>No</a:t>
                      </a:r>
                    </a:p>
                  </a:txBody>
                  <a:tcPr marL="57193" marR="0" marT="0" marB="0" anchor="ctr">
                    <a:lnL w="6350" cap="flat" cmpd="sng" algn="ctr">
                      <a:solidFill>
                        <a:srgbClr val="660033"/>
                      </a:solidFill>
                      <a:prstDash val="dot"/>
                      <a:round/>
                      <a:headEnd type="none" w="med" len="med"/>
                      <a:tailEnd type="none" w="med" len="med"/>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8">
                  <a:txBody>
                    <a:bodyPr/>
                    <a:lstStyle/>
                    <a:p>
                      <a:pPr algn="l" fontAlgn="ctr"/>
                      <a:r>
                        <a:rPr lang="es-MX" sz="900" b="0" i="0" u="none" strike="noStrike" dirty="0">
                          <a:solidFill>
                            <a:srgbClr val="FF0000"/>
                          </a:solidFill>
                          <a:effectLst/>
                          <a:latin typeface="Montserrat"/>
                        </a:rPr>
                        <a:t>Sí</a:t>
                      </a:r>
                    </a:p>
                  </a:txBody>
                  <a:tcPr marL="5719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2"/>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3"/>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900" b="1" i="0" u="none" strike="noStrike">
                          <a:solidFill>
                            <a:srgbClr val="000000"/>
                          </a:solidFill>
                          <a:effectLst/>
                          <a:latin typeface="Montserrat"/>
                        </a:rPr>
                        <a:t>18.- Según su experiencia, ¿cuál de los siguientes aspectos son susceptibles de mejora en el proceso de la Contraloría Social? </a:t>
                      </a:r>
                      <a:r>
                        <a:rPr lang="es-MX" sz="900" b="0" i="1" u="none" strike="noStrike">
                          <a:solidFill>
                            <a:srgbClr val="000000"/>
                          </a:solidFill>
                          <a:effectLst/>
                          <a:latin typeface="Montserrat"/>
                        </a:rPr>
                        <a:t>(Puede marcar una o más opciones)</a:t>
                      </a:r>
                      <a:endParaRPr lang="es-MX" sz="900" b="1" i="0" u="none" strike="noStrike">
                        <a:solidFill>
                          <a:srgbClr val="000000"/>
                        </a:solidFill>
                        <a:effectLst/>
                        <a:latin typeface="Montserrat"/>
                      </a:endParaRP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4"/>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5"/>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dirty="0">
                          <a:solidFill>
                            <a:srgbClr val="FF0000"/>
                          </a:solidFill>
                          <a:effectLst/>
                          <a:latin typeface="Montserrat"/>
                        </a:rPr>
                        <a:t>1</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7">
                  <a:txBody>
                    <a:bodyPr/>
                    <a:lstStyle/>
                    <a:p>
                      <a:pPr algn="l" fontAlgn="ctr"/>
                      <a:r>
                        <a:rPr lang="es-MX" sz="900" b="0" i="0" u="none" strike="noStrike">
                          <a:solidFill>
                            <a:srgbClr val="000000"/>
                          </a:solidFill>
                          <a:effectLst/>
                          <a:latin typeface="Montserrat"/>
                        </a:rPr>
                        <a:t>Acceso a la información en tiempo y forma</a:t>
                      </a:r>
                    </a:p>
                  </a:txBody>
                  <a:tcPr marL="5719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a:solidFill>
                            <a:srgbClr val="808080"/>
                          </a:solidFill>
                          <a:effectLst/>
                          <a:latin typeface="Montserrat"/>
                        </a:rPr>
                        <a:t>6</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rowSpan="3" gridSpan="18">
                  <a:txBody>
                    <a:bodyPr/>
                    <a:lstStyle/>
                    <a:p>
                      <a:pPr algn="l" fontAlgn="ctr"/>
                      <a:r>
                        <a:rPr lang="es-MX" sz="900" b="0" i="0" u="none" strike="noStrike">
                          <a:solidFill>
                            <a:srgbClr val="000000"/>
                          </a:solidFill>
                          <a:effectLst/>
                          <a:latin typeface="Montserrat"/>
                        </a:rPr>
                        <a:t>Implementación de un mecanismo de participación ciudadana que contribuya a la transparencia y rendición de cuentas del Programa</a:t>
                      </a:r>
                    </a:p>
                  </a:txBody>
                  <a:tcPr marL="5719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rowSpan="3"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6"/>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900" b="1" i="0" u="none" strike="noStrike">
                        <a:solidFill>
                          <a:srgbClr val="80808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9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a:noFill/>
                    </a:lnB>
                  </a:tcPr>
                </a:tc>
                <a:tc gridSpan="18"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7"/>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a:solidFill>
                            <a:srgbClr val="808080"/>
                          </a:solidFill>
                          <a:effectLst/>
                          <a:latin typeface="Montserrat"/>
                        </a:rPr>
                        <a:t>2</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7">
                  <a:txBody>
                    <a:bodyPr/>
                    <a:lstStyle/>
                    <a:p>
                      <a:pPr algn="l" fontAlgn="ctr"/>
                      <a:r>
                        <a:rPr lang="es-MX" sz="900" b="0" i="0" u="none" strike="noStrike">
                          <a:solidFill>
                            <a:srgbClr val="000000"/>
                          </a:solidFill>
                          <a:effectLst/>
                          <a:latin typeface="Montserrat"/>
                        </a:rPr>
                        <a:t>Respuesta y/o seguimiento a quejas/denuncias</a:t>
                      </a:r>
                    </a:p>
                  </a:txBody>
                  <a:tcPr marL="5719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FF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gridSpan="18"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8"/>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9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w="6350" cap="flat" cmpd="sng" algn="ctr">
                      <a:solidFill>
                        <a:srgbClr val="660033"/>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9"/>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dirty="0">
                          <a:solidFill>
                            <a:srgbClr val="FF0000"/>
                          </a:solidFill>
                          <a:effectLst/>
                          <a:latin typeface="Montserrat"/>
                        </a:rPr>
                        <a:t>3</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7">
                  <a:txBody>
                    <a:bodyPr/>
                    <a:lstStyle/>
                    <a:p>
                      <a:pPr algn="l" fontAlgn="ctr"/>
                      <a:r>
                        <a:rPr lang="es-MX" sz="900" b="0" i="0" u="none" strike="noStrike">
                          <a:solidFill>
                            <a:srgbClr val="000000"/>
                          </a:solidFill>
                          <a:effectLst/>
                          <a:latin typeface="Montserrat"/>
                        </a:rPr>
                        <a:t>Vínculo con las personas responsables del Programa</a:t>
                      </a:r>
                    </a:p>
                  </a:txBody>
                  <a:tcPr marL="5719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a:solidFill>
                            <a:srgbClr val="808080"/>
                          </a:solidFill>
                          <a:effectLst/>
                          <a:latin typeface="Montserrat"/>
                        </a:rPr>
                        <a:t>7</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8">
                  <a:txBody>
                    <a:bodyPr/>
                    <a:lstStyle/>
                    <a:p>
                      <a:pPr algn="l" fontAlgn="ctr"/>
                      <a:r>
                        <a:rPr lang="es-MX" sz="900" b="0" i="0" u="none" strike="noStrike">
                          <a:solidFill>
                            <a:srgbClr val="000000"/>
                          </a:solidFill>
                          <a:effectLst/>
                          <a:latin typeface="Montserrat"/>
                        </a:rPr>
                        <a:t>Subsanar las irregularidades detectadas en el Programa</a:t>
                      </a:r>
                    </a:p>
                  </a:txBody>
                  <a:tcPr marL="5719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0"/>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9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endParaRPr lang="es-MX" sz="900" b="1" i="0" u="none" strike="noStrike">
                        <a:solidFill>
                          <a:srgbClr val="000000"/>
                        </a:solidFill>
                        <a:effectLst/>
                        <a:latin typeface="Montserrat"/>
                      </a:endParaRPr>
                    </a:p>
                  </a:txBody>
                  <a:tcPr marL="57193" marR="0" marT="0" marB="0" anchor="ctr">
                    <a:lnL>
                      <a:noFill/>
                    </a:lnL>
                    <a:lnR>
                      <a:noFill/>
                    </a:lnR>
                    <a:lnT>
                      <a:noFill/>
                    </a:lnT>
                    <a:lnB>
                      <a:noFill/>
                    </a:lnB>
                  </a:tcPr>
                </a:tc>
                <a:tc>
                  <a:txBody>
                    <a:bodyPr/>
                    <a:lstStyle/>
                    <a:p>
                      <a:pPr algn="l" fontAlgn="ctr"/>
                      <a:endParaRPr lang="es-MX" sz="900" b="1" i="0" u="none" strike="noStrike">
                        <a:solidFill>
                          <a:srgbClr val="000000"/>
                        </a:solidFill>
                        <a:effectLst/>
                        <a:latin typeface="Montserrat"/>
                      </a:endParaRPr>
                    </a:p>
                  </a:txBody>
                  <a:tcPr marL="57193" marR="0" marT="0" marB="0" anchor="ctr">
                    <a:lnL>
                      <a:noFill/>
                    </a:lnL>
                    <a:lnR>
                      <a:noFill/>
                    </a:lnR>
                    <a:lnT>
                      <a:noFill/>
                    </a:lnT>
                    <a:lnB>
                      <a:noFill/>
                    </a:lnB>
                  </a:tcPr>
                </a:tc>
                <a:tc>
                  <a:txBody>
                    <a:bodyPr/>
                    <a:lstStyle/>
                    <a:p>
                      <a:pPr algn="l" fontAlgn="ctr"/>
                      <a:endParaRPr lang="es-MX" sz="900" b="1" i="0" u="none" strike="noStrike">
                        <a:solidFill>
                          <a:srgbClr val="000000"/>
                        </a:solidFill>
                        <a:effectLst/>
                        <a:latin typeface="Montserrat"/>
                      </a:endParaRPr>
                    </a:p>
                  </a:txBody>
                  <a:tcPr marL="57193" marR="0" marT="0" marB="0" anchor="ctr">
                    <a:lnL>
                      <a:noFill/>
                    </a:lnL>
                    <a:lnR>
                      <a:noFill/>
                    </a:lnR>
                    <a:lnT>
                      <a:noFill/>
                    </a:lnT>
                    <a:lnB>
                      <a:noFill/>
                    </a:lnB>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9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1"/>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dirty="0">
                          <a:solidFill>
                            <a:srgbClr val="FF0000"/>
                          </a:solidFill>
                          <a:effectLst/>
                          <a:latin typeface="Montserrat"/>
                        </a:rPr>
                        <a:t>4</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rowSpan="2" gridSpan="17">
                  <a:txBody>
                    <a:bodyPr/>
                    <a:lstStyle/>
                    <a:p>
                      <a:pPr algn="l" fontAlgn="ctr"/>
                      <a:r>
                        <a:rPr lang="es-MX" sz="900" b="0" i="0" u="none" strike="noStrike">
                          <a:solidFill>
                            <a:srgbClr val="000000"/>
                          </a:solidFill>
                          <a:effectLst/>
                          <a:latin typeface="Montserrat"/>
                        </a:rPr>
                        <a:t>Reporte en materia de Contraloría Social (por ejemplo, este Informe)</a:t>
                      </a:r>
                    </a:p>
                  </a:txBody>
                  <a:tcPr marL="5719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a:solidFill>
                            <a:srgbClr val="808080"/>
                          </a:solidFill>
                          <a:effectLst/>
                          <a:latin typeface="Montserrat"/>
                        </a:rPr>
                        <a:t>8</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2">
                  <a:txBody>
                    <a:bodyPr/>
                    <a:lstStyle/>
                    <a:p>
                      <a:pPr algn="l" fontAlgn="ctr"/>
                      <a:r>
                        <a:rPr lang="es-MX" sz="900" b="0" i="0" u="none" strike="noStrike">
                          <a:solidFill>
                            <a:srgbClr val="000000"/>
                          </a:solidFill>
                          <a:effectLst/>
                          <a:latin typeface="Montserrat"/>
                        </a:rPr>
                        <a:t>Otro: </a:t>
                      </a:r>
                    </a:p>
                  </a:txBody>
                  <a:tcPr marL="5719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2"/>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endParaRPr lang="es-MX" sz="900" b="1" i="0" u="none" strike="noStrike">
                        <a:solidFill>
                          <a:srgbClr val="000000"/>
                        </a:solidFill>
                        <a:effectLst/>
                        <a:latin typeface="Montserrat"/>
                      </a:endParaRP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7"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r>
                        <a:rPr lang="es-MX" sz="900" b="1"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660033"/>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57193"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3"/>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660033"/>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a:solidFill>
                            <a:srgbClr val="808080"/>
                          </a:solidFill>
                          <a:effectLst/>
                          <a:latin typeface="Montserrat"/>
                        </a:rPr>
                        <a:t>5</a:t>
                      </a:r>
                    </a:p>
                  </a:txBody>
                  <a:tcPr marL="0" marR="0" marT="0" marB="0" anchor="ctr">
                    <a:lnL w="6350" cap="flat" cmpd="sng" algn="ctr">
                      <a:solidFill>
                        <a:srgbClr val="660033"/>
                      </a:solidFill>
                      <a:prstDash val="dot"/>
                      <a:round/>
                      <a:headEnd type="none" w="med" len="med"/>
                      <a:tailEnd type="none" w="med" len="med"/>
                    </a:lnL>
                    <a:lnR w="6350" cap="flat" cmpd="sng" algn="ctr">
                      <a:solidFill>
                        <a:srgbClr val="660033"/>
                      </a:solidFill>
                      <a:prstDash val="dot"/>
                      <a:round/>
                      <a:headEnd type="none" w="med" len="med"/>
                      <a:tailEnd type="none" w="med" len="med"/>
                    </a:lnR>
                    <a:lnT w="6350" cap="flat" cmpd="sng" algn="ctr">
                      <a:solidFill>
                        <a:srgbClr val="660033"/>
                      </a:solidFill>
                      <a:prstDash val="dot"/>
                      <a:round/>
                      <a:headEnd type="none" w="med" len="med"/>
                      <a:tailEnd type="none" w="med" len="med"/>
                    </a:lnT>
                    <a:lnB w="6350" cap="flat" cmpd="sng" algn="ctr">
                      <a:solidFill>
                        <a:srgbClr val="660033"/>
                      </a:solidFill>
                      <a:prstDash val="dot"/>
                      <a:round/>
                      <a:headEnd type="none" w="med" len="med"/>
                      <a:tailEnd type="none" w="med" len="med"/>
                    </a:lnB>
                  </a:tcPr>
                </a:tc>
                <a:tc gridSpan="18">
                  <a:txBody>
                    <a:bodyPr/>
                    <a:lstStyle/>
                    <a:p>
                      <a:pPr algn="l" fontAlgn="ctr"/>
                      <a:r>
                        <a:rPr lang="es-MX" sz="900" b="0" i="0" u="none" strike="noStrike">
                          <a:solidFill>
                            <a:srgbClr val="000000"/>
                          </a:solidFill>
                          <a:effectLst/>
                          <a:latin typeface="Montserrat"/>
                        </a:rPr>
                        <a:t>Selección de las personas beneficiarias que integran el Comité</a:t>
                      </a:r>
                    </a:p>
                  </a:txBody>
                  <a:tcPr marL="57193" marR="0" marT="0" marB="0" anchor="ctr">
                    <a:lnL w="6350" cap="flat" cmpd="sng" algn="ctr">
                      <a:solidFill>
                        <a:srgbClr val="660033"/>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4"/>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1" i="0" u="none" strike="noStrike">
                          <a:solidFill>
                            <a:srgbClr val="808080"/>
                          </a:solidFill>
                          <a:effectLst/>
                          <a:latin typeface="Montserrat"/>
                        </a:rPr>
                        <a:t> </a:t>
                      </a:r>
                    </a:p>
                  </a:txBody>
                  <a:tcPr marL="0" marR="0" marT="0" marB="0" anchor="ctr">
                    <a:lnL>
                      <a:noFill/>
                    </a:lnL>
                    <a:lnR>
                      <a:noFill/>
                    </a:lnR>
                    <a:lnT w="6350" cap="flat" cmpd="sng" algn="ctr">
                      <a:solidFill>
                        <a:srgbClr val="660033"/>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900" b="1" i="0" u="none" strike="noStrike">
                        <a:solidFill>
                          <a:srgbClr val="80808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5"/>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a:txBody>
                    <a:bodyPr/>
                    <a:lstStyle/>
                    <a:p>
                      <a:pPr algn="l" fontAlgn="ctr"/>
                      <a:r>
                        <a:rPr lang="es-MX" sz="900" b="1" i="0" u="none" strike="noStrike">
                          <a:solidFill>
                            <a:srgbClr val="000000"/>
                          </a:solidFill>
                          <a:effectLst/>
                          <a:latin typeface="Montserrat"/>
                        </a:rPr>
                        <a:t>19.- ¿Recomendaría participar en acciones de Contraloría Social en algún otro programa gubernamental?</a:t>
                      </a:r>
                    </a:p>
                  </a:txBody>
                  <a:tcPr marL="0" marR="0" marT="0" marB="0" anchor="ctr">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6"/>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7"/>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dirty="0">
                          <a:solidFill>
                            <a:srgbClr val="FF0000"/>
                          </a:solidFill>
                          <a:effectLst/>
                          <a:latin typeface="Montserrat"/>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4">
                  <a:txBody>
                    <a:bodyPr/>
                    <a:lstStyle/>
                    <a:p>
                      <a:pPr algn="ctr" fontAlgn="ctr"/>
                      <a:r>
                        <a:rPr lang="es-MX" sz="900" b="0" i="0" u="none" strike="noStrike">
                          <a:solidFill>
                            <a:srgbClr val="000000"/>
                          </a:solidFill>
                          <a:effectLst/>
                          <a:latin typeface="Montserrat"/>
                        </a:rPr>
                        <a:t>Sí, ¿por qué?</a:t>
                      </a:r>
                    </a:p>
                  </a:txBody>
                  <a:tcPr marL="0" marR="0" marT="0"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34">
                  <a:txBody>
                    <a:bodyPr/>
                    <a:lstStyle/>
                    <a:p>
                      <a:pPr algn="ctr" fontAlgn="ctr"/>
                      <a:r>
                        <a:rPr lang="es-MX" sz="900" b="1" i="0" u="none" strike="noStrike" dirty="0">
                          <a:solidFill>
                            <a:srgbClr val="FF0000"/>
                          </a:solidFill>
                          <a:effectLst/>
                          <a:latin typeface="Montserrat"/>
                        </a:rPr>
                        <a:t>Porque permite la Transparencia</a:t>
                      </a:r>
                      <a:r>
                        <a:rPr lang="es-MX" sz="900" b="1" i="0" u="none" strike="noStrike" baseline="0" dirty="0">
                          <a:solidFill>
                            <a:srgbClr val="FF0000"/>
                          </a:solidFill>
                          <a:effectLst/>
                          <a:latin typeface="Montserrat"/>
                        </a:rPr>
                        <a:t> en la utilización de los recursos dados en los programas federales</a:t>
                      </a:r>
                      <a:r>
                        <a:rPr lang="es-MX" sz="900" b="1" i="0" u="none" strike="noStrike" dirty="0">
                          <a:solidFill>
                            <a:srgbClr val="FF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8"/>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900" b="1" i="0" u="none" strike="noStrike">
                        <a:solidFill>
                          <a:srgbClr val="80808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s-MX" sz="900" b="0" i="0" u="none" strike="noStrike">
                          <a:solidFill>
                            <a:srgbClr val="000000"/>
                          </a:solidFill>
                          <a:effectLst/>
                          <a:latin typeface="Montserrat"/>
                        </a:rPr>
                        <a:t> </a:t>
                      </a:r>
                    </a:p>
                  </a:txBody>
                  <a:tcPr marL="22877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22877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22877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22877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171578"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171578"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171578"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19"/>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a:solidFill>
                            <a:srgbClr val="808080"/>
                          </a:solidFill>
                          <a:effectLst/>
                          <a:latin typeface="Montserrat"/>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4">
                  <a:txBody>
                    <a:bodyPr/>
                    <a:lstStyle/>
                    <a:p>
                      <a:pPr algn="ctr" fontAlgn="ctr"/>
                      <a:r>
                        <a:rPr lang="es-MX" sz="900" b="0" i="0" u="none" strike="noStrike">
                          <a:solidFill>
                            <a:srgbClr val="000000"/>
                          </a:solidFill>
                          <a:effectLst/>
                          <a:latin typeface="Montserrat"/>
                        </a:rPr>
                        <a:t>No, ¿por qué?</a:t>
                      </a:r>
                    </a:p>
                  </a:txBody>
                  <a:tcPr marL="0" marR="0" marT="0"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34">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0"/>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900" b="1" i="0" u="none" strike="noStrike">
                        <a:solidFill>
                          <a:srgbClr val="80808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1"/>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rowSpan="2" gridSpan="39">
                  <a:txBody>
                    <a:bodyPr/>
                    <a:lstStyle/>
                    <a:p>
                      <a:pPr algn="l" fontAlgn="ctr"/>
                      <a:r>
                        <a:rPr lang="es-MX" sz="900" b="1" i="0" u="none" strike="noStrike">
                          <a:solidFill>
                            <a:srgbClr val="000000"/>
                          </a:solidFill>
                          <a:effectLst/>
                          <a:latin typeface="Montserrat"/>
                        </a:rPr>
                        <a:t>20.- ¿Participaría en acciones de transparencia y rendición de cuentas para dar certeza a la sociedad sobre el uso y operación de los programas sociales y recursos públicos, a fin de evitar que los mismos sean utilizados con fines político-electorales?</a:t>
                      </a:r>
                    </a:p>
                  </a:txBody>
                  <a:tcPr marL="0" marR="0" marT="0" marB="0" anchor="ctr">
                    <a:lnL>
                      <a:noFill/>
                    </a:lnL>
                    <a:lnR>
                      <a:noFill/>
                    </a:lnR>
                    <a:lnT>
                      <a:noFill/>
                    </a:lnT>
                    <a:lnB>
                      <a:noFill/>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2"/>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39"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3"/>
                  </a:ext>
                </a:extLst>
              </a:tr>
              <a:tr h="191886">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dirty="0">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4"/>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dirty="0">
                          <a:solidFill>
                            <a:srgbClr val="FF0000"/>
                          </a:solidFill>
                          <a:effectLst/>
                          <a:latin typeface="Montserrat"/>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4">
                  <a:txBody>
                    <a:bodyPr/>
                    <a:lstStyle/>
                    <a:p>
                      <a:pPr algn="ctr" fontAlgn="ctr"/>
                      <a:r>
                        <a:rPr lang="es-MX" sz="900" b="0" i="0" u="none" strike="noStrike">
                          <a:solidFill>
                            <a:srgbClr val="000000"/>
                          </a:solidFill>
                          <a:effectLst/>
                          <a:latin typeface="Montserrat"/>
                        </a:rPr>
                        <a:t>Sí, ¿por qué?</a:t>
                      </a:r>
                    </a:p>
                  </a:txBody>
                  <a:tcPr marL="0" marR="0" marT="0"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34">
                  <a:txBody>
                    <a:bodyPr/>
                    <a:lstStyle/>
                    <a:p>
                      <a:pPr algn="ctr" fontAlgn="ctr"/>
                      <a:r>
                        <a:rPr lang="es-MX" sz="900" b="1" i="0" u="none" strike="noStrike" dirty="0">
                          <a:solidFill>
                            <a:srgbClr val="FF0000"/>
                          </a:solidFill>
                          <a:effectLst/>
                          <a:latin typeface="Montserrat"/>
                        </a:rPr>
                        <a:t>Vigilar que se cumpla como debe de ser </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5"/>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900" b="1" i="0" u="none" strike="noStrike">
                        <a:solidFill>
                          <a:srgbClr val="80808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s-MX" sz="900" b="0" i="0" u="none" strike="noStrike">
                          <a:solidFill>
                            <a:srgbClr val="000000"/>
                          </a:solidFill>
                          <a:effectLst/>
                          <a:latin typeface="Montserrat"/>
                        </a:rPr>
                        <a:t> </a:t>
                      </a:r>
                    </a:p>
                  </a:txBody>
                  <a:tcPr marL="22877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22877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22877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22877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171578"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171578"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171578"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57193"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6"/>
                  </a:ext>
                </a:extLst>
              </a:tr>
              <a:tr h="167242">
                <a:tc>
                  <a:txBody>
                    <a:bodyPr/>
                    <a:lstStyle/>
                    <a:p>
                      <a:pPr algn="l" fontAlgn="ctr"/>
                      <a:r>
                        <a:rPr lang="es-MX" sz="900" b="1" i="0" u="none" strike="noStrike">
                          <a:solidFill>
                            <a:srgbClr val="000000"/>
                          </a:solidFill>
                          <a:effectLst/>
                          <a:latin typeface="Montserrat"/>
                        </a:rPr>
                        <a:t> </a:t>
                      </a:r>
                    </a:p>
                  </a:txBody>
                  <a:tcPr marL="0" marR="0" marT="0" marB="0" anchor="ctr">
                    <a:lnL>
                      <a:noFill/>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ctr"/>
                      <a:r>
                        <a:rPr lang="es-MX" sz="900" b="1" i="0" u="none" strike="noStrike">
                          <a:solidFill>
                            <a:srgbClr val="808080"/>
                          </a:solidFill>
                          <a:effectLst/>
                          <a:latin typeface="Montserrat"/>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4">
                  <a:txBody>
                    <a:bodyPr/>
                    <a:lstStyle/>
                    <a:p>
                      <a:pPr algn="ctr" fontAlgn="ctr"/>
                      <a:r>
                        <a:rPr lang="es-MX" sz="900" b="0" i="0" u="none" strike="noStrike">
                          <a:solidFill>
                            <a:srgbClr val="000000"/>
                          </a:solidFill>
                          <a:effectLst/>
                          <a:latin typeface="Montserrat"/>
                        </a:rPr>
                        <a:t>No, ¿por qué?</a:t>
                      </a:r>
                    </a:p>
                  </a:txBody>
                  <a:tcPr marL="0" marR="0" marT="0" marB="0" anchor="ctr">
                    <a:lnL w="6350" cap="flat" cmpd="sng" algn="ctr">
                      <a:solidFill>
                        <a:srgbClr val="000000"/>
                      </a:solidFill>
                      <a:prstDash val="dot"/>
                      <a:round/>
                      <a:headEnd type="none" w="med" len="med"/>
                      <a:tailEnd type="none" w="med" len="med"/>
                    </a:lnL>
                    <a:lnR>
                      <a:noFill/>
                    </a:lnR>
                    <a:lnT>
                      <a:noFill/>
                    </a:lnT>
                    <a:lnB>
                      <a:noFill/>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34">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w="6350" cap="flat" cmpd="sng" algn="ctr">
                      <a:solidFill>
                        <a:srgbClr val="000000"/>
                      </a:solidFill>
                      <a:prstDash val="dot"/>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7"/>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900" b="1" i="0" u="none" strike="noStrike">
                        <a:solidFill>
                          <a:srgbClr val="80808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ctr" fontAlgn="ctr"/>
                      <a:endParaRPr lang="es-MX" sz="900" b="0" i="0" u="none" strike="noStrike">
                        <a:solidFill>
                          <a:srgbClr val="000000"/>
                        </a:solidFill>
                        <a:effectLst/>
                        <a:latin typeface="Montserrat"/>
                      </a:endParaRPr>
                    </a:p>
                  </a:txBody>
                  <a:tcPr marL="0" marR="0" marT="0"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8"/>
                  </a:ext>
                </a:extLst>
              </a:tr>
              <a:tr h="114680">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1" i="0" u="none" strike="noStrike">
                          <a:solidFill>
                            <a:srgbClr val="808080"/>
                          </a:solidFill>
                          <a:effectLst/>
                          <a:latin typeface="Montserrat"/>
                        </a:rPr>
                        <a:t> </a:t>
                      </a:r>
                    </a:p>
                  </a:txBody>
                  <a:tcPr marL="0" marR="0" marT="0" marB="0" anchor="ctr">
                    <a:lnL>
                      <a:noFill/>
                    </a:lnL>
                    <a:lnR>
                      <a:noFill/>
                    </a:lnR>
                    <a:lnT>
                      <a:noFill/>
                    </a:lnT>
                    <a:lnB w="19050" cap="flat" cmpd="sng" algn="ctr">
                      <a:solidFill>
                        <a:srgbClr val="660033"/>
                      </a:solidFill>
                      <a:prstDash val="solid"/>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w="19050" cap="flat" cmpd="sng" algn="ctr">
                      <a:solidFill>
                        <a:srgbClr val="660033"/>
                      </a:solidFill>
                      <a:prstDash val="solid"/>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w="19050" cap="flat" cmpd="sng" algn="ctr">
                      <a:solidFill>
                        <a:srgbClr val="660033"/>
                      </a:solidFill>
                      <a:prstDash val="solid"/>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w="19050" cap="flat" cmpd="sng" algn="ctr">
                      <a:solidFill>
                        <a:srgbClr val="660033"/>
                      </a:solidFill>
                      <a:prstDash val="solid"/>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w="19050" cap="flat" cmpd="sng" algn="ctr">
                      <a:solidFill>
                        <a:srgbClr val="660033"/>
                      </a:solidFill>
                      <a:prstDash val="solid"/>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w="19050" cap="flat" cmpd="sng" algn="ctr">
                      <a:solidFill>
                        <a:srgbClr val="660033"/>
                      </a:solidFill>
                      <a:prstDash val="solid"/>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w="19050" cap="flat" cmpd="sng" algn="ctr">
                      <a:solidFill>
                        <a:srgbClr val="660033"/>
                      </a:solidFill>
                      <a:prstDash val="solid"/>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w="19050" cap="flat" cmpd="sng" algn="ctr">
                      <a:solidFill>
                        <a:srgbClr val="660033"/>
                      </a:solidFill>
                      <a:prstDash val="solid"/>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w="19050" cap="flat" cmpd="sng" algn="ctr">
                      <a:solidFill>
                        <a:srgbClr val="660033"/>
                      </a:solidFill>
                      <a:prstDash val="solid"/>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w="19050" cap="flat" cmpd="sng" algn="ctr">
                      <a:solidFill>
                        <a:srgbClr val="660033"/>
                      </a:solidFill>
                      <a:prstDash val="solid"/>
                      <a:round/>
                      <a:headEnd type="none" w="med" len="med"/>
                      <a:tailEnd type="none" w="med" len="med"/>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1" i="0" u="none" strike="noStrike">
                          <a:solidFill>
                            <a:srgbClr val="80808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9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900" b="0" i="0" u="none" strike="noStrike" dirty="0">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29"/>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368179428"/>
              </p:ext>
            </p:extLst>
          </p:nvPr>
        </p:nvGraphicFramePr>
        <p:xfrm>
          <a:off x="1751605" y="5720906"/>
          <a:ext cx="8761413" cy="504849"/>
        </p:xfrm>
        <a:graphic>
          <a:graphicData uri="http://schemas.openxmlformats.org/drawingml/2006/table">
            <a:tbl>
              <a:tblPr/>
              <a:tblGrid>
                <a:gridCol w="213693">
                  <a:extLst>
                    <a:ext uri="{9D8B030D-6E8A-4147-A177-3AD203B41FA5}">
                      <a16:colId xmlns="" xmlns:a16="http://schemas.microsoft.com/office/drawing/2014/main" val="20000"/>
                    </a:ext>
                  </a:extLst>
                </a:gridCol>
                <a:gridCol w="213693">
                  <a:extLst>
                    <a:ext uri="{9D8B030D-6E8A-4147-A177-3AD203B41FA5}">
                      <a16:colId xmlns="" xmlns:a16="http://schemas.microsoft.com/office/drawing/2014/main" val="20001"/>
                    </a:ext>
                  </a:extLst>
                </a:gridCol>
                <a:gridCol w="213693">
                  <a:extLst>
                    <a:ext uri="{9D8B030D-6E8A-4147-A177-3AD203B41FA5}">
                      <a16:colId xmlns="" xmlns:a16="http://schemas.microsoft.com/office/drawing/2014/main" val="20002"/>
                    </a:ext>
                  </a:extLst>
                </a:gridCol>
                <a:gridCol w="213693">
                  <a:extLst>
                    <a:ext uri="{9D8B030D-6E8A-4147-A177-3AD203B41FA5}">
                      <a16:colId xmlns="" xmlns:a16="http://schemas.microsoft.com/office/drawing/2014/main" val="20003"/>
                    </a:ext>
                  </a:extLst>
                </a:gridCol>
                <a:gridCol w="213693">
                  <a:extLst>
                    <a:ext uri="{9D8B030D-6E8A-4147-A177-3AD203B41FA5}">
                      <a16:colId xmlns="" xmlns:a16="http://schemas.microsoft.com/office/drawing/2014/main" val="20004"/>
                    </a:ext>
                  </a:extLst>
                </a:gridCol>
                <a:gridCol w="213693">
                  <a:extLst>
                    <a:ext uri="{9D8B030D-6E8A-4147-A177-3AD203B41FA5}">
                      <a16:colId xmlns="" xmlns:a16="http://schemas.microsoft.com/office/drawing/2014/main" val="20005"/>
                    </a:ext>
                  </a:extLst>
                </a:gridCol>
                <a:gridCol w="213693">
                  <a:extLst>
                    <a:ext uri="{9D8B030D-6E8A-4147-A177-3AD203B41FA5}">
                      <a16:colId xmlns="" xmlns:a16="http://schemas.microsoft.com/office/drawing/2014/main" val="20006"/>
                    </a:ext>
                  </a:extLst>
                </a:gridCol>
                <a:gridCol w="213693">
                  <a:extLst>
                    <a:ext uri="{9D8B030D-6E8A-4147-A177-3AD203B41FA5}">
                      <a16:colId xmlns="" xmlns:a16="http://schemas.microsoft.com/office/drawing/2014/main" val="20007"/>
                    </a:ext>
                  </a:extLst>
                </a:gridCol>
                <a:gridCol w="213693">
                  <a:extLst>
                    <a:ext uri="{9D8B030D-6E8A-4147-A177-3AD203B41FA5}">
                      <a16:colId xmlns="" xmlns:a16="http://schemas.microsoft.com/office/drawing/2014/main" val="20008"/>
                    </a:ext>
                  </a:extLst>
                </a:gridCol>
                <a:gridCol w="213693">
                  <a:extLst>
                    <a:ext uri="{9D8B030D-6E8A-4147-A177-3AD203B41FA5}">
                      <a16:colId xmlns="" xmlns:a16="http://schemas.microsoft.com/office/drawing/2014/main" val="20009"/>
                    </a:ext>
                  </a:extLst>
                </a:gridCol>
                <a:gridCol w="213693">
                  <a:extLst>
                    <a:ext uri="{9D8B030D-6E8A-4147-A177-3AD203B41FA5}">
                      <a16:colId xmlns="" xmlns:a16="http://schemas.microsoft.com/office/drawing/2014/main" val="20010"/>
                    </a:ext>
                  </a:extLst>
                </a:gridCol>
                <a:gridCol w="213693">
                  <a:extLst>
                    <a:ext uri="{9D8B030D-6E8A-4147-A177-3AD203B41FA5}">
                      <a16:colId xmlns="" xmlns:a16="http://schemas.microsoft.com/office/drawing/2014/main" val="20011"/>
                    </a:ext>
                  </a:extLst>
                </a:gridCol>
                <a:gridCol w="213693">
                  <a:extLst>
                    <a:ext uri="{9D8B030D-6E8A-4147-A177-3AD203B41FA5}">
                      <a16:colId xmlns="" xmlns:a16="http://schemas.microsoft.com/office/drawing/2014/main" val="20012"/>
                    </a:ext>
                  </a:extLst>
                </a:gridCol>
                <a:gridCol w="213693">
                  <a:extLst>
                    <a:ext uri="{9D8B030D-6E8A-4147-A177-3AD203B41FA5}">
                      <a16:colId xmlns="" xmlns:a16="http://schemas.microsoft.com/office/drawing/2014/main" val="20013"/>
                    </a:ext>
                  </a:extLst>
                </a:gridCol>
                <a:gridCol w="213693">
                  <a:extLst>
                    <a:ext uri="{9D8B030D-6E8A-4147-A177-3AD203B41FA5}">
                      <a16:colId xmlns="" xmlns:a16="http://schemas.microsoft.com/office/drawing/2014/main" val="20014"/>
                    </a:ext>
                  </a:extLst>
                </a:gridCol>
                <a:gridCol w="213693">
                  <a:extLst>
                    <a:ext uri="{9D8B030D-6E8A-4147-A177-3AD203B41FA5}">
                      <a16:colId xmlns="" xmlns:a16="http://schemas.microsoft.com/office/drawing/2014/main" val="20015"/>
                    </a:ext>
                  </a:extLst>
                </a:gridCol>
                <a:gridCol w="213693">
                  <a:extLst>
                    <a:ext uri="{9D8B030D-6E8A-4147-A177-3AD203B41FA5}">
                      <a16:colId xmlns="" xmlns:a16="http://schemas.microsoft.com/office/drawing/2014/main" val="20016"/>
                    </a:ext>
                  </a:extLst>
                </a:gridCol>
                <a:gridCol w="213693">
                  <a:extLst>
                    <a:ext uri="{9D8B030D-6E8A-4147-A177-3AD203B41FA5}">
                      <a16:colId xmlns="" xmlns:a16="http://schemas.microsoft.com/office/drawing/2014/main" val="20017"/>
                    </a:ext>
                  </a:extLst>
                </a:gridCol>
                <a:gridCol w="213693">
                  <a:extLst>
                    <a:ext uri="{9D8B030D-6E8A-4147-A177-3AD203B41FA5}">
                      <a16:colId xmlns="" xmlns:a16="http://schemas.microsoft.com/office/drawing/2014/main" val="20018"/>
                    </a:ext>
                  </a:extLst>
                </a:gridCol>
                <a:gridCol w="213693">
                  <a:extLst>
                    <a:ext uri="{9D8B030D-6E8A-4147-A177-3AD203B41FA5}">
                      <a16:colId xmlns="" xmlns:a16="http://schemas.microsoft.com/office/drawing/2014/main" val="20019"/>
                    </a:ext>
                  </a:extLst>
                </a:gridCol>
                <a:gridCol w="213693">
                  <a:extLst>
                    <a:ext uri="{9D8B030D-6E8A-4147-A177-3AD203B41FA5}">
                      <a16:colId xmlns="" xmlns:a16="http://schemas.microsoft.com/office/drawing/2014/main" val="20020"/>
                    </a:ext>
                  </a:extLst>
                </a:gridCol>
                <a:gridCol w="213693">
                  <a:extLst>
                    <a:ext uri="{9D8B030D-6E8A-4147-A177-3AD203B41FA5}">
                      <a16:colId xmlns="" xmlns:a16="http://schemas.microsoft.com/office/drawing/2014/main" val="20021"/>
                    </a:ext>
                  </a:extLst>
                </a:gridCol>
                <a:gridCol w="213693">
                  <a:extLst>
                    <a:ext uri="{9D8B030D-6E8A-4147-A177-3AD203B41FA5}">
                      <a16:colId xmlns="" xmlns:a16="http://schemas.microsoft.com/office/drawing/2014/main" val="20022"/>
                    </a:ext>
                  </a:extLst>
                </a:gridCol>
                <a:gridCol w="213693">
                  <a:extLst>
                    <a:ext uri="{9D8B030D-6E8A-4147-A177-3AD203B41FA5}">
                      <a16:colId xmlns="" xmlns:a16="http://schemas.microsoft.com/office/drawing/2014/main" val="20023"/>
                    </a:ext>
                  </a:extLst>
                </a:gridCol>
                <a:gridCol w="213693">
                  <a:extLst>
                    <a:ext uri="{9D8B030D-6E8A-4147-A177-3AD203B41FA5}">
                      <a16:colId xmlns="" xmlns:a16="http://schemas.microsoft.com/office/drawing/2014/main" val="20024"/>
                    </a:ext>
                  </a:extLst>
                </a:gridCol>
                <a:gridCol w="213693">
                  <a:extLst>
                    <a:ext uri="{9D8B030D-6E8A-4147-A177-3AD203B41FA5}">
                      <a16:colId xmlns="" xmlns:a16="http://schemas.microsoft.com/office/drawing/2014/main" val="20025"/>
                    </a:ext>
                  </a:extLst>
                </a:gridCol>
                <a:gridCol w="213693">
                  <a:extLst>
                    <a:ext uri="{9D8B030D-6E8A-4147-A177-3AD203B41FA5}">
                      <a16:colId xmlns="" xmlns:a16="http://schemas.microsoft.com/office/drawing/2014/main" val="20026"/>
                    </a:ext>
                  </a:extLst>
                </a:gridCol>
                <a:gridCol w="213693">
                  <a:extLst>
                    <a:ext uri="{9D8B030D-6E8A-4147-A177-3AD203B41FA5}">
                      <a16:colId xmlns="" xmlns:a16="http://schemas.microsoft.com/office/drawing/2014/main" val="20027"/>
                    </a:ext>
                  </a:extLst>
                </a:gridCol>
                <a:gridCol w="213693">
                  <a:extLst>
                    <a:ext uri="{9D8B030D-6E8A-4147-A177-3AD203B41FA5}">
                      <a16:colId xmlns="" xmlns:a16="http://schemas.microsoft.com/office/drawing/2014/main" val="20028"/>
                    </a:ext>
                  </a:extLst>
                </a:gridCol>
                <a:gridCol w="213693">
                  <a:extLst>
                    <a:ext uri="{9D8B030D-6E8A-4147-A177-3AD203B41FA5}">
                      <a16:colId xmlns="" xmlns:a16="http://schemas.microsoft.com/office/drawing/2014/main" val="20029"/>
                    </a:ext>
                  </a:extLst>
                </a:gridCol>
                <a:gridCol w="213693">
                  <a:extLst>
                    <a:ext uri="{9D8B030D-6E8A-4147-A177-3AD203B41FA5}">
                      <a16:colId xmlns="" xmlns:a16="http://schemas.microsoft.com/office/drawing/2014/main" val="20030"/>
                    </a:ext>
                  </a:extLst>
                </a:gridCol>
                <a:gridCol w="213693">
                  <a:extLst>
                    <a:ext uri="{9D8B030D-6E8A-4147-A177-3AD203B41FA5}">
                      <a16:colId xmlns="" xmlns:a16="http://schemas.microsoft.com/office/drawing/2014/main" val="20031"/>
                    </a:ext>
                  </a:extLst>
                </a:gridCol>
                <a:gridCol w="213693">
                  <a:extLst>
                    <a:ext uri="{9D8B030D-6E8A-4147-A177-3AD203B41FA5}">
                      <a16:colId xmlns="" xmlns:a16="http://schemas.microsoft.com/office/drawing/2014/main" val="20032"/>
                    </a:ext>
                  </a:extLst>
                </a:gridCol>
                <a:gridCol w="213693">
                  <a:extLst>
                    <a:ext uri="{9D8B030D-6E8A-4147-A177-3AD203B41FA5}">
                      <a16:colId xmlns="" xmlns:a16="http://schemas.microsoft.com/office/drawing/2014/main" val="20033"/>
                    </a:ext>
                  </a:extLst>
                </a:gridCol>
                <a:gridCol w="213693">
                  <a:extLst>
                    <a:ext uri="{9D8B030D-6E8A-4147-A177-3AD203B41FA5}">
                      <a16:colId xmlns="" xmlns:a16="http://schemas.microsoft.com/office/drawing/2014/main" val="20034"/>
                    </a:ext>
                  </a:extLst>
                </a:gridCol>
                <a:gridCol w="213693">
                  <a:extLst>
                    <a:ext uri="{9D8B030D-6E8A-4147-A177-3AD203B41FA5}">
                      <a16:colId xmlns="" xmlns:a16="http://schemas.microsoft.com/office/drawing/2014/main" val="20035"/>
                    </a:ext>
                  </a:extLst>
                </a:gridCol>
                <a:gridCol w="213693">
                  <a:extLst>
                    <a:ext uri="{9D8B030D-6E8A-4147-A177-3AD203B41FA5}">
                      <a16:colId xmlns="" xmlns:a16="http://schemas.microsoft.com/office/drawing/2014/main" val="20036"/>
                    </a:ext>
                  </a:extLst>
                </a:gridCol>
                <a:gridCol w="213693">
                  <a:extLst>
                    <a:ext uri="{9D8B030D-6E8A-4147-A177-3AD203B41FA5}">
                      <a16:colId xmlns="" xmlns:a16="http://schemas.microsoft.com/office/drawing/2014/main" val="20037"/>
                    </a:ext>
                  </a:extLst>
                </a:gridCol>
                <a:gridCol w="213693">
                  <a:extLst>
                    <a:ext uri="{9D8B030D-6E8A-4147-A177-3AD203B41FA5}">
                      <a16:colId xmlns="" xmlns:a16="http://schemas.microsoft.com/office/drawing/2014/main" val="20038"/>
                    </a:ext>
                  </a:extLst>
                </a:gridCol>
                <a:gridCol w="213693">
                  <a:extLst>
                    <a:ext uri="{9D8B030D-6E8A-4147-A177-3AD203B41FA5}">
                      <a16:colId xmlns="" xmlns:a16="http://schemas.microsoft.com/office/drawing/2014/main" val="20039"/>
                    </a:ext>
                  </a:extLst>
                </a:gridCol>
                <a:gridCol w="213693">
                  <a:extLst>
                    <a:ext uri="{9D8B030D-6E8A-4147-A177-3AD203B41FA5}">
                      <a16:colId xmlns="" xmlns:a16="http://schemas.microsoft.com/office/drawing/2014/main" val="20040"/>
                    </a:ext>
                  </a:extLst>
                </a:gridCol>
              </a:tblGrid>
              <a:tr h="168283">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dirty="0">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ctr"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DBDBDB"/>
                    </a:solidFill>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0"/>
                  </a:ext>
                </a:extLst>
              </a:tr>
              <a:tr h="168283">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rowSpan="2" gridSpan="18">
                  <a:txBody>
                    <a:bodyPr/>
                    <a:lstStyle/>
                    <a:p>
                      <a:pPr algn="ctr" fontAlgn="ctr"/>
                      <a:r>
                        <a:rPr lang="es-MX" sz="800" b="1" i="0" u="none" strike="noStrike">
                          <a:solidFill>
                            <a:srgbClr val="000000"/>
                          </a:solidFill>
                          <a:effectLst/>
                          <a:latin typeface="Montserrat"/>
                        </a:rPr>
                        <a:t>Nombre y firma de la persona servidora pública </a:t>
                      </a:r>
                      <a:br>
                        <a:rPr lang="es-MX" sz="800" b="1" i="0" u="none" strike="noStrike">
                          <a:solidFill>
                            <a:srgbClr val="000000"/>
                          </a:solidFill>
                          <a:effectLst/>
                          <a:latin typeface="Montserrat"/>
                        </a:rPr>
                      </a:br>
                      <a:r>
                        <a:rPr lang="es-MX" sz="800" b="1" i="0" u="none" strike="noStrike">
                          <a:solidFill>
                            <a:srgbClr val="000000"/>
                          </a:solidFill>
                          <a:effectLst/>
                          <a:latin typeface="Montserrat"/>
                        </a:rPr>
                        <a:t>que recibe este Informe</a:t>
                      </a:r>
                    </a:p>
                  </a:txBody>
                  <a:tcPr marL="0" marR="0" marT="0" marB="0" anchor="ctr">
                    <a:lnL>
                      <a:noFill/>
                    </a:lnL>
                    <a:lnR>
                      <a:noFill/>
                    </a:lnR>
                    <a:lnT>
                      <a:noFill/>
                    </a:lnT>
                    <a:lnB>
                      <a:noFill/>
                    </a:lnB>
                    <a:solidFill>
                      <a:srgbClr val="FFFFFF"/>
                    </a:solidFill>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 </a:t>
                      </a:r>
                    </a:p>
                  </a:txBody>
                  <a:tcPr marL="0" marR="0" marT="0" marB="0" anchor="ctr">
                    <a:lnL>
                      <a:noFill/>
                    </a:lnL>
                    <a:lnR>
                      <a:noFill/>
                    </a:lnR>
                    <a:lnT>
                      <a:noFill/>
                    </a:lnT>
                    <a:lnB>
                      <a:noFill/>
                    </a:lnB>
                    <a:solidFill>
                      <a:srgbClr val="FFFFFF"/>
                    </a:solidFill>
                  </a:tcPr>
                </a:tc>
                <a:tc rowSpan="2" gridSpan="18">
                  <a:txBody>
                    <a:bodyPr/>
                    <a:lstStyle/>
                    <a:p>
                      <a:pPr algn="ctr" fontAlgn="ctr"/>
                      <a:r>
                        <a:rPr lang="es-MX" sz="800" b="1" i="0" u="none" strike="noStrike">
                          <a:solidFill>
                            <a:srgbClr val="000000"/>
                          </a:solidFill>
                          <a:effectLst/>
                          <a:latin typeface="Montserrat"/>
                        </a:rPr>
                        <a:t>Nombre y firma de la persona integrante del Comité </a:t>
                      </a:r>
                      <a:br>
                        <a:rPr lang="es-MX" sz="800" b="1" i="0" u="none" strike="noStrike">
                          <a:solidFill>
                            <a:srgbClr val="000000"/>
                          </a:solidFill>
                          <a:effectLst/>
                          <a:latin typeface="Montserrat"/>
                        </a:rPr>
                      </a:br>
                      <a:r>
                        <a:rPr lang="es-MX" sz="800" b="1" i="0" u="none" strike="noStrike">
                          <a:solidFill>
                            <a:srgbClr val="000000"/>
                          </a:solidFill>
                          <a:effectLst/>
                          <a:latin typeface="Montserrat"/>
                        </a:rPr>
                        <a:t>de Contraloría Social que entrega este Informe</a:t>
                      </a:r>
                    </a:p>
                  </a:txBody>
                  <a:tcPr marL="0" marR="0" marT="0" marB="0" anchor="ctr">
                    <a:lnL>
                      <a:noFill/>
                    </a:lnL>
                    <a:lnR>
                      <a:noFill/>
                    </a:lnR>
                    <a:lnT>
                      <a:noFill/>
                    </a:lnT>
                    <a:lnB>
                      <a:noFill/>
                    </a:lnB>
                    <a:solidFill>
                      <a:srgbClr val="FFFFFF"/>
                    </a:solidFill>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a:txBody>
                    <a:bodyPr/>
                    <a:lstStyle/>
                    <a:p>
                      <a:pPr algn="l" fontAlgn="ctr"/>
                      <a:r>
                        <a:rPr lang="es-MX" sz="800" b="0"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168283">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gridSpan="18"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l" fontAlgn="ctr"/>
                      <a:r>
                        <a:rPr lang="es-MX" sz="800" b="1" i="0" u="none" strike="noStrike">
                          <a:solidFill>
                            <a:srgbClr val="000000"/>
                          </a:solidFill>
                          <a:effectLst/>
                          <a:latin typeface="Montserrat"/>
                        </a:rPr>
                        <a:t> </a:t>
                      </a:r>
                    </a:p>
                  </a:txBody>
                  <a:tcPr marL="0" marR="0" marT="0" marB="0" anchor="ctr">
                    <a:lnL>
                      <a:noFill/>
                    </a:lnL>
                    <a:lnR>
                      <a:noFill/>
                    </a:lnR>
                    <a:lnT>
                      <a:noFill/>
                    </a:lnT>
                    <a:lnB>
                      <a:noFill/>
                    </a:lnB>
                    <a:solidFill>
                      <a:srgbClr val="FFFFFF"/>
                    </a:solidFill>
                  </a:tcPr>
                </a:tc>
                <a:tc>
                  <a:txBody>
                    <a:bodyPr/>
                    <a:lstStyle/>
                    <a:p>
                      <a:pPr algn="ctr" fontAlgn="ctr"/>
                      <a:r>
                        <a:rPr lang="es-MX" sz="800" b="1" i="0" u="none" strike="noStrike">
                          <a:solidFill>
                            <a:srgbClr val="808080"/>
                          </a:solidFill>
                          <a:effectLst/>
                          <a:latin typeface="Montserrat"/>
                        </a:rPr>
                        <a:t> </a:t>
                      </a:r>
                    </a:p>
                  </a:txBody>
                  <a:tcPr marL="0" marR="0" marT="0" marB="0" anchor="ctr">
                    <a:lnL>
                      <a:noFill/>
                    </a:lnL>
                    <a:lnR>
                      <a:noFill/>
                    </a:lnR>
                    <a:lnT>
                      <a:noFill/>
                    </a:lnT>
                    <a:lnB>
                      <a:noFill/>
                    </a:lnB>
                    <a:solidFill>
                      <a:srgbClr val="FFFFFF"/>
                    </a:solidFill>
                  </a:tcPr>
                </a:tc>
                <a:tc gridSpan="18"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r>
                        <a:rPr lang="es-MX" sz="800" b="0" i="0" u="none" strike="noStrike" dirty="0">
                          <a:solidFill>
                            <a:srgbClr val="000000"/>
                          </a:solidFill>
                          <a:effectLst/>
                          <a:latin typeface="Montserrat"/>
                        </a:rPr>
                        <a:t> </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898077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3" name="Rectángulo 2"/>
          <p:cNvSpPr/>
          <p:nvPr/>
        </p:nvSpPr>
        <p:spPr>
          <a:xfrm>
            <a:off x="864196" y="1609362"/>
            <a:ext cx="10345271"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0215" algn="just">
              <a:spcAft>
                <a:spcPts val="0"/>
              </a:spcAft>
            </a:pPr>
            <a:r>
              <a:rPr lang="es-ES_tradnl" dirty="0">
                <a:ln w="0"/>
                <a:latin typeface="Arial" panose="020B0604020202020204" pitchFamily="34" charset="0"/>
                <a:ea typeface="MS Mincho"/>
                <a:cs typeface="Times New Roman" panose="02020603050405020304" pitchFamily="18" charset="0"/>
              </a:rPr>
              <a:t>Es importante tener presente que en caso de alguna queja o denuncia en donde se presuma que existe una conducta irregular por parte de un servidor público, será(n) turnada(s) a la </a:t>
            </a:r>
            <a:r>
              <a:rPr lang="es-ES_tradnl" dirty="0" err="1" smtClean="0">
                <a:ln w="0"/>
                <a:latin typeface="Arial" panose="020B0604020202020204" pitchFamily="34" charset="0"/>
                <a:ea typeface="MS Mincho"/>
                <a:cs typeface="Times New Roman" panose="02020603050405020304" pitchFamily="18" charset="0"/>
              </a:rPr>
              <a:t>DGUTyP</a:t>
            </a:r>
            <a:r>
              <a:rPr lang="es-ES_tradnl" dirty="0" smtClean="0">
                <a:ln w="0"/>
                <a:latin typeface="Arial" panose="020B0604020202020204" pitchFamily="34" charset="0"/>
                <a:ea typeface="MS Mincho"/>
                <a:cs typeface="Times New Roman" panose="02020603050405020304" pitchFamily="18" charset="0"/>
              </a:rPr>
              <a:t> </a:t>
            </a:r>
            <a:r>
              <a:rPr lang="es-ES_tradnl" dirty="0">
                <a:ln w="0"/>
                <a:latin typeface="Arial" panose="020B0604020202020204" pitchFamily="34" charset="0"/>
                <a:ea typeface="MS Mincho"/>
                <a:cs typeface="Times New Roman" panose="02020603050405020304" pitchFamily="18" charset="0"/>
              </a:rPr>
              <a:t>y al Órgano Estatal de Control (OEC) para su conocimiento e intervención; asimismo, la IN llevará a cabo un control de éstas.</a:t>
            </a:r>
            <a:endParaRPr lang="es-MX" dirty="0">
              <a:ln w="0"/>
              <a:latin typeface="Cambria" panose="02040503050406030204" pitchFamily="18" charset="0"/>
              <a:ea typeface="MS Mincho"/>
              <a:cs typeface="Times New Roman" panose="02020603050405020304" pitchFamily="18" charset="0"/>
            </a:endParaRPr>
          </a:p>
        </p:txBody>
      </p:sp>
      <p:sp>
        <p:nvSpPr>
          <p:cNvPr id="12" name="Rectángulo 11"/>
          <p:cNvSpPr/>
          <p:nvPr/>
        </p:nvSpPr>
        <p:spPr>
          <a:xfrm>
            <a:off x="864196" y="3027101"/>
            <a:ext cx="10259210"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0215" algn="just">
              <a:spcAft>
                <a:spcPts val="0"/>
              </a:spcAft>
            </a:pPr>
            <a:r>
              <a:rPr lang="es-ES_tradnl" dirty="0">
                <a:ln w="0"/>
                <a:latin typeface="Arial" panose="020B0604020202020204" pitchFamily="34" charset="0"/>
                <a:ea typeface="MS Mincho"/>
                <a:cs typeface="Times New Roman" panose="02020603050405020304" pitchFamily="18" charset="0"/>
              </a:rPr>
              <a:t>Sin olvidar que cuando el Responsable de Contraloría Social recibe la queja o denuncia sobre el Programa, deberá de recabar toda la información necesaria para verificar la procedencia y validez de esta, posteriormente </a:t>
            </a:r>
            <a:r>
              <a:rPr lang="es-ES_tradnl" dirty="0" smtClean="0">
                <a:ln w="0"/>
                <a:latin typeface="Arial" panose="020B0604020202020204" pitchFamily="34" charset="0"/>
                <a:ea typeface="MS Mincho"/>
                <a:cs typeface="Times New Roman" panose="02020603050405020304" pitchFamily="18" charset="0"/>
              </a:rPr>
              <a:t>informar a </a:t>
            </a:r>
            <a:r>
              <a:rPr lang="es-ES_tradnl" dirty="0">
                <a:ln w="0"/>
                <a:latin typeface="Arial" panose="020B0604020202020204" pitchFamily="34" charset="0"/>
                <a:ea typeface="MS Mincho"/>
                <a:cs typeface="Times New Roman" panose="02020603050405020304" pitchFamily="18" charset="0"/>
              </a:rPr>
              <a:t>la </a:t>
            </a:r>
            <a:r>
              <a:rPr lang="es-ES_tradnl" dirty="0" err="1">
                <a:ln w="0"/>
                <a:latin typeface="Arial" panose="020B0604020202020204" pitchFamily="34" charset="0"/>
                <a:ea typeface="MS Mincho"/>
                <a:cs typeface="Times New Roman" panose="02020603050405020304" pitchFamily="18" charset="0"/>
              </a:rPr>
              <a:t>D</a:t>
            </a:r>
            <a:r>
              <a:rPr lang="es-ES_tradnl" dirty="0" err="1" smtClean="0">
                <a:ln w="0"/>
                <a:latin typeface="Arial" panose="020B0604020202020204" pitchFamily="34" charset="0"/>
                <a:ea typeface="MS Mincho"/>
                <a:cs typeface="Times New Roman" panose="02020603050405020304" pitchFamily="18" charset="0"/>
              </a:rPr>
              <a:t>GUTyP</a:t>
            </a:r>
            <a:r>
              <a:rPr lang="es-ES_tradnl" dirty="0" smtClean="0">
                <a:ln w="0"/>
                <a:latin typeface="Arial" panose="020B0604020202020204" pitchFamily="34" charset="0"/>
                <a:ea typeface="MS Mincho"/>
                <a:cs typeface="Times New Roman" panose="02020603050405020304" pitchFamily="18" charset="0"/>
              </a:rPr>
              <a:t> </a:t>
            </a:r>
            <a:r>
              <a:rPr lang="es-ES_tradnl" dirty="0">
                <a:ln w="0"/>
                <a:latin typeface="Arial" panose="020B0604020202020204" pitchFamily="34" charset="0"/>
                <a:ea typeface="MS Mincho"/>
                <a:cs typeface="Times New Roman" panose="02020603050405020304" pitchFamily="18" charset="0"/>
              </a:rPr>
              <a:t>y al OEC, este último será quien después de analizar la queja o denuncia determinará en función de su naturaleza a quien les corresponde dar una solución.</a:t>
            </a:r>
            <a:endParaRPr lang="es-MX" dirty="0">
              <a:ln w="0"/>
              <a:latin typeface="Cambria" panose="02040503050406030204" pitchFamily="18" charset="0"/>
              <a:ea typeface="MS Mincho"/>
              <a:cs typeface="Times New Roman" panose="02020603050405020304" pitchFamily="18" charset="0"/>
            </a:endParaRPr>
          </a:p>
        </p:txBody>
      </p:sp>
      <p:sp>
        <p:nvSpPr>
          <p:cNvPr id="15" name="Rectángulo 14"/>
          <p:cNvSpPr/>
          <p:nvPr/>
        </p:nvSpPr>
        <p:spPr>
          <a:xfrm>
            <a:off x="602798" y="468622"/>
            <a:ext cx="1434009" cy="92333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s-ES_tradnl"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A8 Quejas y Denuncias</a:t>
            </a:r>
            <a:endParaRPr lang="es-ES_tradnl"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17" name="Rectángulo 16"/>
          <p:cNvSpPr/>
          <p:nvPr/>
        </p:nvSpPr>
        <p:spPr>
          <a:xfrm>
            <a:off x="2313632" y="519901"/>
            <a:ext cx="1344671"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s-ES_tradnl" sz="24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PASO</a:t>
            </a:r>
            <a:r>
              <a:rPr lang="es-ES_tradnl" sz="20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 </a:t>
            </a:r>
            <a:r>
              <a:rPr lang="es-ES_tradnl" sz="2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8</a:t>
            </a:r>
            <a:endParaRPr lang="es-ES_tradnl" sz="2800" b="1" dirty="0">
              <a:ln w="10160">
                <a:solidFill>
                  <a:schemeClr val="tx1"/>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Tree>
    <p:extLst>
      <p:ext uri="{BB962C8B-B14F-4D97-AF65-F5344CB8AC3E}">
        <p14:creationId xmlns:p14="http://schemas.microsoft.com/office/powerpoint/2010/main" val="13302441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pic>
        <p:nvPicPr>
          <p:cNvPr id="14" name="Imagen 13"/>
          <p:cNvPicPr>
            <a:picLocks noChangeAspect="1"/>
          </p:cNvPicPr>
          <p:nvPr/>
        </p:nvPicPr>
        <p:blipFill>
          <a:blip r:embed="rId3"/>
          <a:stretch>
            <a:fillRect/>
          </a:stretch>
        </p:blipFill>
        <p:spPr>
          <a:xfrm>
            <a:off x="823972" y="784127"/>
            <a:ext cx="4202281" cy="5337695"/>
          </a:xfrm>
          <a:prstGeom prst="rect">
            <a:avLst/>
          </a:prstGeom>
        </p:spPr>
      </p:pic>
      <p:pic>
        <p:nvPicPr>
          <p:cNvPr id="15" name="Imagen 14"/>
          <p:cNvPicPr>
            <a:picLocks noChangeAspect="1"/>
          </p:cNvPicPr>
          <p:nvPr/>
        </p:nvPicPr>
        <p:blipFill>
          <a:blip r:embed="rId4"/>
          <a:stretch>
            <a:fillRect/>
          </a:stretch>
        </p:blipFill>
        <p:spPr>
          <a:xfrm>
            <a:off x="5243682" y="804939"/>
            <a:ext cx="4692803" cy="5316883"/>
          </a:xfrm>
          <a:prstGeom prst="rect">
            <a:avLst/>
          </a:prstGeom>
        </p:spPr>
      </p:pic>
    </p:spTree>
    <p:extLst>
      <p:ext uri="{BB962C8B-B14F-4D97-AF65-F5344CB8AC3E}">
        <p14:creationId xmlns:p14="http://schemas.microsoft.com/office/powerpoint/2010/main" val="42425589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pic>
        <p:nvPicPr>
          <p:cNvPr id="15" name="Imagen 14"/>
          <p:cNvPicPr>
            <a:picLocks noChangeAspect="1"/>
          </p:cNvPicPr>
          <p:nvPr/>
        </p:nvPicPr>
        <p:blipFill>
          <a:blip r:embed="rId3"/>
          <a:stretch>
            <a:fillRect/>
          </a:stretch>
        </p:blipFill>
        <p:spPr>
          <a:xfrm>
            <a:off x="4153880" y="674612"/>
            <a:ext cx="3652640" cy="5512689"/>
          </a:xfrm>
          <a:prstGeom prst="rect">
            <a:avLst/>
          </a:prstGeom>
        </p:spPr>
      </p:pic>
    </p:spTree>
    <p:extLst>
      <p:ext uri="{BB962C8B-B14F-4D97-AF65-F5344CB8AC3E}">
        <p14:creationId xmlns:p14="http://schemas.microsoft.com/office/powerpoint/2010/main" val="12410050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613221" y="512550"/>
            <a:ext cx="11038182" cy="587456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2" name="Imagen 1"/>
          <p:cNvPicPr>
            <a:picLocks noChangeAspect="1"/>
          </p:cNvPicPr>
          <p:nvPr/>
        </p:nvPicPr>
        <p:blipFill>
          <a:blip r:embed="rId2"/>
          <a:stretch>
            <a:fillRect/>
          </a:stretch>
        </p:blipFill>
        <p:spPr>
          <a:xfrm>
            <a:off x="925311" y="1703617"/>
            <a:ext cx="10414001" cy="3299880"/>
          </a:xfrm>
          <a:prstGeom prst="rect">
            <a:avLst/>
          </a:prstGeom>
        </p:spPr>
      </p:pic>
      <p:sp>
        <p:nvSpPr>
          <p:cNvPr id="4" name="Rectángulo 3"/>
          <p:cNvSpPr/>
          <p:nvPr/>
        </p:nvSpPr>
        <p:spPr>
          <a:xfrm>
            <a:off x="1500091" y="5208153"/>
            <a:ext cx="945216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es-MX" dirty="0" smtClean="0">
                <a:ln w="0"/>
                <a:effectLst>
                  <a:outerShdw blurRad="38100" dist="19050" dir="2700000" algn="tl" rotWithShape="0">
                    <a:schemeClr val="dk1">
                      <a:alpha val="40000"/>
                    </a:schemeClr>
                  </a:outerShdw>
                </a:effectLst>
                <a:latin typeface="Century Gothic (Cuerpo)"/>
                <a:ea typeface="Times New Roman" panose="02020603050405020304" pitchFamily="18" charset="0"/>
              </a:rPr>
              <a:t>El Responsable de Contraloría Social cada 25 de mes deberá informar a la IN sobre el estatus de quejas y denuncias</a:t>
            </a:r>
            <a:endParaRPr lang="es-MX" dirty="0">
              <a:ln w="0"/>
              <a:effectLst>
                <a:outerShdw blurRad="38100" dist="19050" dir="2700000" algn="tl" rotWithShape="0">
                  <a:schemeClr val="dk1">
                    <a:alpha val="40000"/>
                  </a:schemeClr>
                </a:outerShdw>
              </a:effectLst>
              <a:latin typeface="Century Gothic (Cuerpo)"/>
              <a:ea typeface="Times New Roman" panose="02020603050405020304" pitchFamily="18" charset="0"/>
            </a:endParaRPr>
          </a:p>
        </p:txBody>
      </p:sp>
      <p:pic>
        <p:nvPicPr>
          <p:cNvPr id="5" name="Imagen 4"/>
          <p:cNvPicPr/>
          <p:nvPr/>
        </p:nvPicPr>
        <p:blipFill>
          <a:blip r:embed="rId3"/>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562472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0" name="Rectángulo 19"/>
          <p:cNvSpPr/>
          <p:nvPr/>
        </p:nvSpPr>
        <p:spPr>
          <a:xfrm>
            <a:off x="1402078" y="1588318"/>
            <a:ext cx="9952617" cy="2508379"/>
          </a:xfrm>
          <a:prstGeom prst="rect">
            <a:avLst/>
          </a:prstGeom>
        </p:spPr>
        <p:txBody>
          <a:bodyPr wrap="square">
            <a:spAutoFit/>
          </a:bodyPr>
          <a:lstStyle/>
          <a:p>
            <a:pPr lvl="0">
              <a:spcAft>
                <a:spcPts val="0"/>
              </a:spcAft>
            </a:pPr>
            <a:r>
              <a:rPr lang="es-ES_tradnl"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Por Normatividad se les proporcionarán:</a:t>
            </a:r>
          </a:p>
          <a:p>
            <a:pPr lvl="0">
              <a:spcAft>
                <a:spcPts val="0"/>
              </a:spcAft>
            </a:pPr>
            <a:endParaRPr lang="es-ES_tradnl"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MS Mincho"/>
            </a:endParaRPr>
          </a:p>
          <a:p>
            <a:pPr marL="342900" lvl="0" indent="-342900">
              <a:spcAft>
                <a:spcPts val="0"/>
              </a:spcAft>
              <a:buFont typeface="+mj-lt"/>
              <a:buAutoNum type="arabicPeriod"/>
            </a:pP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Reglas de </a:t>
            </a: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Operación</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endParaRPr>
          </a:p>
          <a:p>
            <a:pPr marL="342900" lvl="0" indent="-342900">
              <a:spcAft>
                <a:spcPts val="0"/>
              </a:spcAft>
              <a:buFont typeface="+mj-lt"/>
              <a:buAutoNum type="arabicPeriod"/>
            </a:pP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Lineamientos </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para la promoción y operación de la Contraloría Social en los programas federales de desarrollo social, emitidos por la Secretaría de la Función Pública (SFP), el 28 de octubre de </a:t>
            </a: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2016</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endParaRPr>
          </a:p>
          <a:p>
            <a:pPr marL="342900" lvl="0" indent="-342900">
              <a:spcAft>
                <a:spcPts val="0"/>
              </a:spcAft>
              <a:buFont typeface="+mj-lt"/>
              <a:buAutoNum type="arabicPeriod"/>
            </a:pP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Ley </a:t>
            </a:r>
            <a:r>
              <a:rPr lang="es-ES_tradnl"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General de Desarrollo </a:t>
            </a: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Social</a:t>
            </a:r>
          </a:p>
          <a:p>
            <a:pPr marL="342900" lvl="0" indent="-342900">
              <a:spcAft>
                <a:spcPts val="0"/>
              </a:spcAft>
              <a:buFont typeface="+mj-lt"/>
              <a:buAutoNum type="arabicPeriod"/>
            </a:pPr>
            <a:r>
              <a:rPr lang="es-ES_tradnl"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rPr>
              <a:t>Reglamento de la Ley General de Desarrollo Social</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S Mincho"/>
            </a:endParaRPr>
          </a:p>
        </p:txBody>
      </p:sp>
    </p:spTree>
    <p:extLst>
      <p:ext uri="{BB962C8B-B14F-4D97-AF65-F5344CB8AC3E}">
        <p14:creationId xmlns:p14="http://schemas.microsoft.com/office/powerpoint/2010/main" val="23572779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10445675" y="480326"/>
            <a:ext cx="677731" cy="649227"/>
          </a:xfrm>
          <a:prstGeom prst="rect">
            <a:avLst/>
          </a:prstGeom>
        </p:spPr>
      </p:pic>
      <p:pic>
        <p:nvPicPr>
          <p:cNvPr id="3" name="Imagen 2"/>
          <p:cNvPicPr>
            <a:picLocks noChangeAspect="1"/>
          </p:cNvPicPr>
          <p:nvPr/>
        </p:nvPicPr>
        <p:blipFill>
          <a:blip r:embed="rId3"/>
          <a:stretch>
            <a:fillRect/>
          </a:stretch>
        </p:blipFill>
        <p:spPr>
          <a:xfrm>
            <a:off x="624547" y="605590"/>
            <a:ext cx="4524968" cy="5667408"/>
          </a:xfrm>
          <a:prstGeom prst="rect">
            <a:avLst/>
          </a:prstGeom>
        </p:spPr>
      </p:pic>
      <p:pic>
        <p:nvPicPr>
          <p:cNvPr id="5" name="Imagen 4"/>
          <p:cNvPicPr>
            <a:picLocks noChangeAspect="1"/>
          </p:cNvPicPr>
          <p:nvPr/>
        </p:nvPicPr>
        <p:blipFill>
          <a:blip r:embed="rId4"/>
          <a:stretch>
            <a:fillRect/>
          </a:stretch>
        </p:blipFill>
        <p:spPr>
          <a:xfrm>
            <a:off x="5314628" y="605590"/>
            <a:ext cx="5131048" cy="5667408"/>
          </a:xfrm>
          <a:prstGeom prst="rect">
            <a:avLst/>
          </a:prstGeom>
        </p:spPr>
      </p:pic>
    </p:spTree>
    <p:extLst>
      <p:ext uri="{BB962C8B-B14F-4D97-AF65-F5344CB8AC3E}">
        <p14:creationId xmlns:p14="http://schemas.microsoft.com/office/powerpoint/2010/main" val="39977781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heurón 5">
            <a:extLst>
              <a:ext uri="{FF2B5EF4-FFF2-40B4-BE49-F238E27FC236}">
                <a16:creationId xmlns="" xmlns:a16="http://schemas.microsoft.com/office/drawing/2014/main" id="{D0A03FF3-E1E5-4A4E-930F-38FB7C4E00F2}"/>
              </a:ext>
            </a:extLst>
          </p:cNvPr>
          <p:cNvSpPr/>
          <p:nvPr/>
        </p:nvSpPr>
        <p:spPr>
          <a:xfrm rot="16200000">
            <a:off x="4108450" y="30076775"/>
            <a:ext cx="382588" cy="212725"/>
          </a:xfrm>
          <a:prstGeom prst="chevron">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MX" sz="1100">
              <a:solidFill>
                <a:schemeClr val="tx1"/>
              </a:solidFill>
            </a:endParaRPr>
          </a:p>
        </p:txBody>
      </p:sp>
      <p:sp>
        <p:nvSpPr>
          <p:cNvPr id="7" name="Cheurón 6">
            <a:extLst>
              <a:ext uri="{FF2B5EF4-FFF2-40B4-BE49-F238E27FC236}">
                <a16:creationId xmlns="" xmlns:a16="http://schemas.microsoft.com/office/drawing/2014/main" id="{8FF5E69E-6D41-4914-A0E3-14349B4D7B7C}"/>
              </a:ext>
            </a:extLst>
          </p:cNvPr>
          <p:cNvSpPr/>
          <p:nvPr/>
        </p:nvSpPr>
        <p:spPr>
          <a:xfrm rot="16200000">
            <a:off x="8351838" y="29986288"/>
            <a:ext cx="373062" cy="146050"/>
          </a:xfrm>
          <a:prstGeom prst="chevron">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MX" sz="1100">
              <a:solidFill>
                <a:schemeClr val="tx1"/>
              </a:solidFill>
            </a:endParaRPr>
          </a:p>
        </p:txBody>
      </p:sp>
      <p:sp>
        <p:nvSpPr>
          <p:cNvPr id="8" name="Cheurón 7">
            <a:extLst>
              <a:ext uri="{FF2B5EF4-FFF2-40B4-BE49-F238E27FC236}">
                <a16:creationId xmlns="" xmlns:a16="http://schemas.microsoft.com/office/drawing/2014/main" id="{58D51007-E6B1-4376-86E3-88DCEE36D933}"/>
              </a:ext>
            </a:extLst>
          </p:cNvPr>
          <p:cNvSpPr/>
          <p:nvPr/>
        </p:nvSpPr>
        <p:spPr>
          <a:xfrm rot="16200000">
            <a:off x="4127500" y="31115000"/>
            <a:ext cx="373063" cy="146050"/>
          </a:xfrm>
          <a:prstGeom prst="chevron">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MX" sz="1100">
              <a:solidFill>
                <a:schemeClr val="tx1"/>
              </a:solidFill>
            </a:endParaRPr>
          </a:p>
        </p:txBody>
      </p:sp>
      <p:sp>
        <p:nvSpPr>
          <p:cNvPr id="9" name="Cheurón 8">
            <a:extLst>
              <a:ext uri="{FF2B5EF4-FFF2-40B4-BE49-F238E27FC236}">
                <a16:creationId xmlns="" xmlns:a16="http://schemas.microsoft.com/office/drawing/2014/main" id="{4F813367-8A3D-4E70-B4C6-01FB93B401C5}"/>
              </a:ext>
            </a:extLst>
          </p:cNvPr>
          <p:cNvSpPr/>
          <p:nvPr/>
        </p:nvSpPr>
        <p:spPr>
          <a:xfrm rot="5400000">
            <a:off x="6246813" y="29433838"/>
            <a:ext cx="346075" cy="146050"/>
          </a:xfrm>
          <a:prstGeom prst="chevron">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MX" sz="1100">
              <a:solidFill>
                <a:schemeClr val="tx1"/>
              </a:solidFill>
            </a:endParaRPr>
          </a:p>
        </p:txBody>
      </p:sp>
      <p:sp>
        <p:nvSpPr>
          <p:cNvPr id="10" name="Cheurón 9">
            <a:extLst>
              <a:ext uri="{FF2B5EF4-FFF2-40B4-BE49-F238E27FC236}">
                <a16:creationId xmlns="" xmlns:a16="http://schemas.microsoft.com/office/drawing/2014/main" id="{010961F0-B0E5-4F7C-A03B-A45B8C96E1F8}"/>
              </a:ext>
            </a:extLst>
          </p:cNvPr>
          <p:cNvSpPr/>
          <p:nvPr/>
        </p:nvSpPr>
        <p:spPr>
          <a:xfrm rot="5400000">
            <a:off x="6183313" y="30753050"/>
            <a:ext cx="363537" cy="147638"/>
          </a:xfrm>
          <a:prstGeom prst="chevron">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MX" sz="1100">
              <a:solidFill>
                <a:schemeClr val="tx1"/>
              </a:solidFill>
            </a:endParaRPr>
          </a:p>
        </p:txBody>
      </p:sp>
      <p:pic>
        <p:nvPicPr>
          <p:cNvPr id="11" name="Imagen 10"/>
          <p:cNvPicPr/>
          <p:nvPr/>
        </p:nvPicPr>
        <p:blipFill>
          <a:blip r:embed="rId2"/>
          <a:stretch>
            <a:fillRect/>
          </a:stretch>
        </p:blipFill>
        <p:spPr>
          <a:xfrm>
            <a:off x="10445675" y="480326"/>
            <a:ext cx="677731" cy="649227"/>
          </a:xfrm>
          <a:prstGeom prst="rect">
            <a:avLst/>
          </a:prstGeom>
        </p:spPr>
      </p:pic>
      <p:pic>
        <p:nvPicPr>
          <p:cNvPr id="2" name="Imagen 1"/>
          <p:cNvPicPr>
            <a:picLocks noChangeAspect="1"/>
          </p:cNvPicPr>
          <p:nvPr/>
        </p:nvPicPr>
        <p:blipFill>
          <a:blip r:embed="rId3"/>
          <a:stretch>
            <a:fillRect/>
          </a:stretch>
        </p:blipFill>
        <p:spPr>
          <a:xfrm>
            <a:off x="726592" y="804939"/>
            <a:ext cx="5139489" cy="4989094"/>
          </a:xfrm>
          <a:prstGeom prst="rect">
            <a:avLst/>
          </a:prstGeom>
        </p:spPr>
      </p:pic>
      <p:pic>
        <p:nvPicPr>
          <p:cNvPr id="5" name="Imagen 4"/>
          <p:cNvPicPr>
            <a:picLocks noChangeAspect="1"/>
          </p:cNvPicPr>
          <p:nvPr/>
        </p:nvPicPr>
        <p:blipFill>
          <a:blip r:embed="rId4"/>
          <a:stretch>
            <a:fillRect/>
          </a:stretch>
        </p:blipFill>
        <p:spPr>
          <a:xfrm>
            <a:off x="5866081" y="1469110"/>
            <a:ext cx="5576733" cy="3383465"/>
          </a:xfrm>
          <a:prstGeom prst="rect">
            <a:avLst/>
          </a:prstGeom>
        </p:spPr>
      </p:pic>
    </p:spTree>
    <p:extLst>
      <p:ext uri="{BB962C8B-B14F-4D97-AF65-F5344CB8AC3E}">
        <p14:creationId xmlns:p14="http://schemas.microsoft.com/office/powerpoint/2010/main" val="480392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1" name="Rectángulo 10"/>
          <p:cNvSpPr/>
          <p:nvPr/>
        </p:nvSpPr>
        <p:spPr>
          <a:xfrm>
            <a:off x="584857" y="604884"/>
            <a:ext cx="6844643"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MX" sz="2000" b="1" dirty="0" smtClean="0"/>
              <a:t>Control </a:t>
            </a:r>
            <a:r>
              <a:rPr lang="es-MX" sz="2000" b="1" dirty="0"/>
              <a:t>de Quejas y Denuncias de Contraloría Social </a:t>
            </a:r>
            <a:endParaRPr lang="es-MX" sz="2000" dirty="0"/>
          </a:p>
        </p:txBody>
      </p:sp>
      <p:sp>
        <p:nvSpPr>
          <p:cNvPr id="3" name="Rectángulo 2"/>
          <p:cNvSpPr/>
          <p:nvPr/>
        </p:nvSpPr>
        <p:spPr>
          <a:xfrm>
            <a:off x="584856" y="5269229"/>
            <a:ext cx="8376263"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0215" algn="just">
              <a:spcAft>
                <a:spcPts val="1000"/>
              </a:spcAft>
            </a:pPr>
            <a:r>
              <a:rPr lang="es-ES_tradnl" sz="1500" b="1" dirty="0" smtClean="0">
                <a:ln w="0"/>
                <a:solidFill>
                  <a:schemeClr val="tx1"/>
                </a:solidFill>
                <a:latin typeface="Arial" panose="020B0604020202020204" pitchFamily="34" charset="0"/>
                <a:ea typeface="MS Mincho"/>
                <a:cs typeface="Times New Roman" panose="02020603050405020304" pitchFamily="18" charset="0"/>
              </a:rPr>
              <a:t>Las quejas </a:t>
            </a:r>
            <a:r>
              <a:rPr lang="es-ES_tradnl" sz="1500" b="1" dirty="0">
                <a:ln w="0"/>
                <a:solidFill>
                  <a:schemeClr val="tx1"/>
                </a:solidFill>
                <a:latin typeface="Arial" panose="020B0604020202020204" pitchFamily="34" charset="0"/>
                <a:ea typeface="MS Mincho"/>
                <a:cs typeface="Times New Roman" panose="02020603050405020304" pitchFamily="18" charset="0"/>
              </a:rPr>
              <a:t>y/o denuncias presentadas por parte de las Contralorías Sociales por cualquier medio, se compartirán con la Coordinación de Vinculación con Organizaciones Sociales y Civiles de la SFP de manera mensual a través de la </a:t>
            </a:r>
            <a:r>
              <a:rPr lang="es-ES_tradnl" sz="1500" b="1" dirty="0" err="1" smtClean="0">
                <a:ln w="0"/>
                <a:solidFill>
                  <a:schemeClr val="tx1"/>
                </a:solidFill>
                <a:latin typeface="Arial" panose="020B0604020202020204" pitchFamily="34" charset="0"/>
                <a:ea typeface="MS Mincho"/>
                <a:cs typeface="Times New Roman" panose="02020603050405020304" pitchFamily="18" charset="0"/>
              </a:rPr>
              <a:t>DGUTyP</a:t>
            </a:r>
            <a:r>
              <a:rPr lang="es-ES_tradnl" sz="1500" b="1" dirty="0" smtClean="0">
                <a:ln w="0"/>
                <a:solidFill>
                  <a:schemeClr val="tx1"/>
                </a:solidFill>
                <a:latin typeface="Arial" panose="020B0604020202020204" pitchFamily="34" charset="0"/>
                <a:ea typeface="MS Mincho"/>
                <a:cs typeface="Times New Roman" panose="02020603050405020304" pitchFamily="18" charset="0"/>
              </a:rPr>
              <a:t>, por lo que la IE deberá enviar el control mensual el último día hábil del mes.</a:t>
            </a:r>
            <a:endParaRPr lang="es-MX" sz="1500" b="1" dirty="0">
              <a:ln w="0"/>
              <a:solidFill>
                <a:schemeClr val="tx1"/>
              </a:solidFill>
              <a:latin typeface="Cambria" panose="02040503050406030204" pitchFamily="18" charset="0"/>
              <a:ea typeface="MS Mincho"/>
              <a:cs typeface="Times New Roman" panose="02020603050405020304" pitchFamily="18" charset="0"/>
            </a:endParaRPr>
          </a:p>
        </p:txBody>
      </p:sp>
      <p:sp>
        <p:nvSpPr>
          <p:cNvPr id="2" name="Rectángulo 1"/>
          <p:cNvSpPr/>
          <p:nvPr/>
        </p:nvSpPr>
        <p:spPr>
          <a:xfrm>
            <a:off x="8961119" y="2329730"/>
            <a:ext cx="2447925" cy="964880"/>
          </a:xfrm>
          <a:prstGeom prst="rect">
            <a:avLst/>
          </a:prstGeom>
        </p:spPr>
        <p:txBody>
          <a:bodyPr wrap="square">
            <a:spAutoFit/>
          </a:bodyPr>
          <a:lstStyle/>
          <a:p>
            <a:pPr lvl="0" algn="just">
              <a:lnSpc>
                <a:spcPct val="105000"/>
              </a:lnSpc>
              <a:spcAft>
                <a:spcPts val="800"/>
              </a:spcAft>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REP-PRODEP-UT/UP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rPr>
              <a:t>(iniciales de la universidad) </a:t>
            </a:r>
          </a:p>
        </p:txBody>
      </p:sp>
      <p:pic>
        <p:nvPicPr>
          <p:cNvPr id="8" name="Imagen 7"/>
          <p:cNvPicPr/>
          <p:nvPr/>
        </p:nvPicPr>
        <p:blipFill rotWithShape="1">
          <a:blip r:embed="rId3"/>
          <a:srcRect l="11291" t="12801" r="14303" b="8594"/>
          <a:stretch/>
        </p:blipFill>
        <p:spPr bwMode="auto">
          <a:xfrm>
            <a:off x="1040220" y="1145294"/>
            <a:ext cx="7189379" cy="37460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75748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 name="Rectángulo 19"/>
          <p:cNvSpPr/>
          <p:nvPr/>
        </p:nvSpPr>
        <p:spPr>
          <a:xfrm>
            <a:off x="1050878" y="586855"/>
            <a:ext cx="9584997" cy="55899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317204455"/>
              </p:ext>
            </p:extLst>
          </p:nvPr>
        </p:nvGraphicFramePr>
        <p:xfrm>
          <a:off x="1487004" y="736350"/>
          <a:ext cx="7656996" cy="1051560"/>
        </p:xfrm>
        <a:graphic>
          <a:graphicData uri="http://schemas.openxmlformats.org/drawingml/2006/table">
            <a:tbl>
              <a:tblPr firstRow="1" firstCol="1" bandRow="1">
                <a:tableStyleId>{5940675A-B579-460E-94D1-54222C63F5DA}</a:tableStyleId>
              </a:tblPr>
              <a:tblGrid>
                <a:gridCol w="1609664"/>
                <a:gridCol w="1612508"/>
                <a:gridCol w="1532309"/>
                <a:gridCol w="1450973"/>
                <a:gridCol w="1451542"/>
              </a:tblGrid>
              <a:tr h="342223">
                <a:tc>
                  <a:txBody>
                    <a:bodyPr/>
                    <a:lstStyle/>
                    <a:p>
                      <a:pPr>
                        <a:lnSpc>
                          <a:spcPct val="115000"/>
                        </a:lnSpc>
                        <a:spcAft>
                          <a:spcPts val="0"/>
                        </a:spcAft>
                      </a:pPr>
                      <a:r>
                        <a:rPr lang="es-ES" sz="1200" dirty="0">
                          <a:effectLst/>
                        </a:rPr>
                        <a:t>Nombre de la Institución Educativa: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a:lnSpc>
                          <a:spcPct val="115000"/>
                        </a:lnSpc>
                        <a:spcAft>
                          <a:spcPts val="0"/>
                        </a:spcAft>
                      </a:pPr>
                      <a:r>
                        <a:rPr lang="en-US" sz="1200" b="1" dirty="0">
                          <a:solidFill>
                            <a:srgbClr val="FF0000"/>
                          </a:solidFill>
                          <a:effectLst/>
                        </a:rPr>
                        <a:t>Universidad Tecnológica de Aguascalientes</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r>
              <a:tr h="180005">
                <a:tc>
                  <a:txBody>
                    <a:bodyPr/>
                    <a:lstStyle/>
                    <a:p>
                      <a:pPr>
                        <a:lnSpc>
                          <a:spcPct val="115000"/>
                        </a:lnSpc>
                        <a:spcAft>
                          <a:spcPts val="0"/>
                        </a:spcAft>
                      </a:pPr>
                      <a:r>
                        <a:rPr lang="es-ES" sz="1200">
                          <a:effectLst/>
                        </a:rPr>
                        <a:t>Mes de reporte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b="1" dirty="0">
                          <a:solidFill>
                            <a:srgbClr val="FF0000"/>
                          </a:solidFill>
                          <a:effectLst/>
                        </a:rPr>
                        <a:t>SEPTIEMBRE</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dirty="0">
                          <a:effectLst/>
                        </a:rPr>
                        <a:t>OCTUBRE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NOVIEMBRE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200">
                          <a:effectLst/>
                        </a:rPr>
                        <a:t>DICIEMBRE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0005">
                <a:tc>
                  <a:txBody>
                    <a:bodyPr/>
                    <a:lstStyle/>
                    <a:p>
                      <a:pPr>
                        <a:lnSpc>
                          <a:spcPct val="115000"/>
                        </a:lnSpc>
                        <a:spcAft>
                          <a:spcPts val="0"/>
                        </a:spcAft>
                      </a:pPr>
                      <a:r>
                        <a:rPr lang="es-ES" sz="1200">
                          <a:effectLst/>
                        </a:rPr>
                        <a:t>Fecha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a:lnSpc>
                          <a:spcPct val="115000"/>
                        </a:lnSpc>
                        <a:spcAft>
                          <a:spcPts val="0"/>
                        </a:spcAft>
                      </a:pPr>
                      <a:r>
                        <a:rPr lang="en-US" sz="1200" b="1" dirty="0">
                          <a:solidFill>
                            <a:srgbClr val="FF0000"/>
                          </a:solidFill>
                          <a:effectLst/>
                        </a:rPr>
                        <a:t>30 de </a:t>
                      </a:r>
                      <a:r>
                        <a:rPr lang="en-US" sz="1200" b="1" dirty="0" err="1">
                          <a:solidFill>
                            <a:srgbClr val="FF0000"/>
                          </a:solidFill>
                          <a:effectLst/>
                        </a:rPr>
                        <a:t>septiembre</a:t>
                      </a:r>
                      <a:r>
                        <a:rPr lang="en-US" sz="1200" b="1" dirty="0">
                          <a:solidFill>
                            <a:srgbClr val="FF0000"/>
                          </a:solidFill>
                          <a:effectLst/>
                        </a:rPr>
                        <a:t> de 2020</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92809825"/>
              </p:ext>
            </p:extLst>
          </p:nvPr>
        </p:nvGraphicFramePr>
        <p:xfrm>
          <a:off x="1488698" y="1832295"/>
          <a:ext cx="7795568" cy="3277362"/>
        </p:xfrm>
        <a:graphic>
          <a:graphicData uri="http://schemas.openxmlformats.org/drawingml/2006/table">
            <a:tbl>
              <a:tblPr firstRow="1" firstCol="1" bandRow="1">
                <a:tableStyleId>{5940675A-B579-460E-94D1-54222C63F5DA}</a:tableStyleId>
              </a:tblPr>
              <a:tblGrid>
                <a:gridCol w="461225"/>
                <a:gridCol w="1765303"/>
                <a:gridCol w="1113808"/>
                <a:gridCol w="1113808"/>
                <a:gridCol w="1113808"/>
                <a:gridCol w="1113808"/>
                <a:gridCol w="1113808"/>
              </a:tblGrid>
              <a:tr h="735563">
                <a:tc>
                  <a:txBody>
                    <a:bodyPr/>
                    <a:lstStyle/>
                    <a:p>
                      <a:pPr algn="ctr">
                        <a:lnSpc>
                          <a:spcPct val="115000"/>
                        </a:lnSpc>
                        <a:spcAft>
                          <a:spcPts val="1000"/>
                        </a:spcAft>
                      </a:pPr>
                      <a:r>
                        <a:rPr lang="en-US" sz="1100" dirty="0">
                          <a:effectLst/>
                        </a:rPr>
                        <a:t>No.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gn="ctr">
                        <a:lnSpc>
                          <a:spcPct val="115000"/>
                        </a:lnSpc>
                        <a:spcAft>
                          <a:spcPts val="1000"/>
                        </a:spcAft>
                      </a:pPr>
                      <a:r>
                        <a:rPr lang="en-US" sz="1100" dirty="0">
                          <a:effectLst/>
                        </a:rPr>
                        <a:t>Nombre del Comité</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gn="ctr">
                        <a:lnSpc>
                          <a:spcPct val="115000"/>
                        </a:lnSpc>
                        <a:spcAft>
                          <a:spcPts val="1000"/>
                        </a:spcAft>
                      </a:pPr>
                      <a:r>
                        <a:rPr lang="en-US" sz="1100" dirty="0" err="1">
                          <a:effectLst/>
                        </a:rPr>
                        <a:t>Hecho</a:t>
                      </a:r>
                      <a:r>
                        <a:rPr lang="en-US" sz="1100" dirty="0">
                          <a:effectLst/>
                        </a:rPr>
                        <a:t> </a:t>
                      </a:r>
                      <a:r>
                        <a:rPr lang="en-US" sz="1100" dirty="0" err="1">
                          <a:effectLst/>
                        </a:rPr>
                        <a:t>manifestado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gn="ctr">
                        <a:lnSpc>
                          <a:spcPct val="115000"/>
                        </a:lnSpc>
                        <a:spcAft>
                          <a:spcPts val="1000"/>
                        </a:spcAft>
                      </a:pPr>
                      <a:r>
                        <a:rPr lang="en-US" sz="1100" dirty="0" err="1">
                          <a:effectLst/>
                        </a:rPr>
                        <a:t>Fecha</a:t>
                      </a:r>
                      <a:r>
                        <a:rPr lang="en-US" sz="1100" dirty="0">
                          <a:effectLst/>
                        </a:rPr>
                        <a:t> de </a:t>
                      </a:r>
                      <a:r>
                        <a:rPr lang="en-US" sz="1100" dirty="0" err="1">
                          <a:effectLst/>
                        </a:rPr>
                        <a:t>recepción</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gn="ctr">
                        <a:lnSpc>
                          <a:spcPct val="115000"/>
                        </a:lnSpc>
                        <a:spcAft>
                          <a:spcPts val="1000"/>
                        </a:spcAft>
                      </a:pPr>
                      <a:r>
                        <a:rPr lang="en-US" sz="1100">
                          <a:effectLst/>
                        </a:rPr>
                        <a:t>Fecha de seguimiento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gn="ctr">
                        <a:lnSpc>
                          <a:spcPct val="115000"/>
                        </a:lnSpc>
                        <a:spcAft>
                          <a:spcPts val="1000"/>
                        </a:spcAft>
                      </a:pPr>
                      <a:r>
                        <a:rPr lang="en-US" sz="1100">
                          <a:effectLst/>
                        </a:rPr>
                        <a:t>Funcionaría/o público/o responsible de dar atención y seguimiento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gn="ctr">
                        <a:lnSpc>
                          <a:spcPct val="115000"/>
                        </a:lnSpc>
                        <a:spcAft>
                          <a:spcPts val="1000"/>
                        </a:spcAft>
                      </a:pPr>
                      <a:r>
                        <a:rPr lang="en-US" sz="1100">
                          <a:effectLst/>
                        </a:rPr>
                        <a:t>No. de folio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r>
              <a:tr h="586506">
                <a:tc>
                  <a:txBody>
                    <a:bodyPr/>
                    <a:lstStyle/>
                    <a:p>
                      <a:pPr algn="ctr">
                        <a:lnSpc>
                          <a:spcPct val="115000"/>
                        </a:lnSpc>
                        <a:spcAft>
                          <a:spcPts val="0"/>
                        </a:spcAft>
                      </a:pPr>
                      <a:r>
                        <a:rPr lang="en-US" sz="1100">
                          <a:effectLst/>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b="1" dirty="0">
                          <a:solidFill>
                            <a:srgbClr val="FF0000"/>
                          </a:solidFill>
                          <a:effectLst/>
                        </a:rPr>
                        <a:t>UNIVERSIDAD TECNOLÓGICA DE AGUASCALIENTES-CCS PRODEP 2019</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b="1" dirty="0">
                          <a:solidFill>
                            <a:srgbClr val="FF0000"/>
                          </a:solidFill>
                          <a:effectLst/>
                        </a:rPr>
                        <a:t>Sin quejas </a:t>
                      </a:r>
                      <a:r>
                        <a:rPr lang="en-US" sz="1100" b="1" dirty="0" err="1">
                          <a:solidFill>
                            <a:srgbClr val="FF0000"/>
                          </a:solidFill>
                          <a:effectLst/>
                        </a:rPr>
                        <a:t>ni</a:t>
                      </a:r>
                      <a:r>
                        <a:rPr lang="en-US" sz="1100" b="1" dirty="0">
                          <a:solidFill>
                            <a:srgbClr val="FF0000"/>
                          </a:solidFill>
                          <a:effectLst/>
                        </a:rPr>
                        <a:t> denuncias</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b="1" dirty="0">
                          <a:solidFill>
                            <a:srgbClr val="FF0000"/>
                          </a:solidFill>
                          <a:effectLst/>
                        </a:rPr>
                        <a:t>No aplica</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1000"/>
                        </a:spcAft>
                      </a:pPr>
                      <a:r>
                        <a:rPr lang="en-US" sz="1100" b="1" dirty="0">
                          <a:solidFill>
                            <a:srgbClr val="FF0000"/>
                          </a:solidFill>
                          <a:effectLst/>
                        </a:rPr>
                        <a:t>No aplica</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1000"/>
                        </a:spcAft>
                      </a:pPr>
                      <a:r>
                        <a:rPr lang="en-US" sz="1100" b="1" dirty="0">
                          <a:solidFill>
                            <a:srgbClr val="FF0000"/>
                          </a:solidFill>
                          <a:effectLst/>
                        </a:rPr>
                        <a:t>No aplica</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b="1" dirty="0">
                          <a:solidFill>
                            <a:srgbClr val="FF0000"/>
                          </a:solidFill>
                          <a:effectLst/>
                        </a:rPr>
                        <a:t>No aplica</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r>
              <a:tr h="139336">
                <a:tc>
                  <a:txBody>
                    <a:bodyPr/>
                    <a:lstStyle/>
                    <a:p>
                      <a:pPr algn="ctr">
                        <a:lnSpc>
                          <a:spcPct val="115000"/>
                        </a:lnSpc>
                        <a:spcAft>
                          <a:spcPts val="0"/>
                        </a:spcAft>
                      </a:pPr>
                      <a:r>
                        <a:rPr lang="en-US" sz="1100">
                          <a:effectLst/>
                        </a:rPr>
                        <a:t>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dirty="0">
                          <a:effectLst/>
                        </a:rPr>
                        <a:t> </a:t>
                      </a:r>
                      <a:endParaRPr lang="es-MX"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dirty="0">
                          <a:effectLst/>
                        </a:rPr>
                        <a:t> </a:t>
                      </a:r>
                      <a:endParaRPr lang="es-MX"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r>
              <a:tr h="735563">
                <a:tc>
                  <a:txBody>
                    <a:bodyPr/>
                    <a:lstStyle/>
                    <a:p>
                      <a:pPr algn="ctr">
                        <a:lnSpc>
                          <a:spcPct val="115000"/>
                        </a:lnSpc>
                        <a:spcAft>
                          <a:spcPts val="0"/>
                        </a:spcAft>
                      </a:pPr>
                      <a:r>
                        <a:rPr lang="en-US" sz="1100">
                          <a:effectLst/>
                        </a:rPr>
                        <a:t>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b="1" dirty="0">
                          <a:solidFill>
                            <a:srgbClr val="FF0000"/>
                          </a:solidFill>
                          <a:effectLst/>
                        </a:rPr>
                        <a:t>UNIVERSIDAD TECNOLÓGICA DE AGUASCALIENTES-CCS PRODEP 2019</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b="1" dirty="0">
                          <a:solidFill>
                            <a:srgbClr val="FF0000"/>
                          </a:solidFill>
                          <a:effectLst/>
                        </a:rPr>
                        <a:t>No se </a:t>
                      </a:r>
                      <a:r>
                        <a:rPr lang="en-US" sz="1100" b="1" dirty="0" err="1">
                          <a:solidFill>
                            <a:srgbClr val="FF0000"/>
                          </a:solidFill>
                          <a:effectLst/>
                        </a:rPr>
                        <a:t>proporcionó</a:t>
                      </a:r>
                      <a:r>
                        <a:rPr lang="en-US" sz="1100" b="1" dirty="0">
                          <a:solidFill>
                            <a:srgbClr val="FF0000"/>
                          </a:solidFill>
                          <a:effectLst/>
                        </a:rPr>
                        <a:t> </a:t>
                      </a:r>
                      <a:r>
                        <a:rPr lang="en-US" sz="1100" b="1" dirty="0" err="1">
                          <a:solidFill>
                            <a:srgbClr val="FF0000"/>
                          </a:solidFill>
                          <a:effectLst/>
                        </a:rPr>
                        <a:t>información</a:t>
                      </a:r>
                      <a:r>
                        <a:rPr lang="en-US" sz="1100" b="1" dirty="0">
                          <a:solidFill>
                            <a:srgbClr val="FF0000"/>
                          </a:solidFill>
                          <a:effectLst/>
                        </a:rPr>
                        <a:t> </a:t>
                      </a:r>
                      <a:r>
                        <a:rPr lang="en-US" sz="1100" b="1" dirty="0" err="1">
                          <a:solidFill>
                            <a:srgbClr val="FF0000"/>
                          </a:solidFill>
                          <a:effectLst/>
                        </a:rPr>
                        <a:t>sobre</a:t>
                      </a:r>
                      <a:r>
                        <a:rPr lang="en-US" sz="1100" b="1" dirty="0">
                          <a:solidFill>
                            <a:srgbClr val="FF0000"/>
                          </a:solidFill>
                          <a:effectLst/>
                        </a:rPr>
                        <a:t> el programa</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b="1" dirty="0">
                          <a:solidFill>
                            <a:srgbClr val="FF0000"/>
                          </a:solidFill>
                          <a:effectLst/>
                        </a:rPr>
                        <a:t>8/09/2020</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b="1" dirty="0">
                          <a:solidFill>
                            <a:srgbClr val="FF0000"/>
                          </a:solidFill>
                          <a:effectLst/>
                        </a:rPr>
                        <a:t>10/09/2020</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b="1" dirty="0">
                          <a:solidFill>
                            <a:srgbClr val="FF0000"/>
                          </a:solidFill>
                          <a:effectLst/>
                        </a:rPr>
                        <a:t>Julio Gómez Ricarde</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b="1" dirty="0">
                          <a:solidFill>
                            <a:srgbClr val="FF0000"/>
                          </a:solidFill>
                          <a:effectLst/>
                        </a:rPr>
                        <a:t>001</a:t>
                      </a:r>
                      <a:endParaRPr lang="es-MX"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r>
              <a:tr h="139336">
                <a:tc>
                  <a:txBody>
                    <a:bodyPr/>
                    <a:lstStyle/>
                    <a:p>
                      <a:pPr algn="ctr">
                        <a:lnSpc>
                          <a:spcPct val="115000"/>
                        </a:lnSpc>
                        <a:spcAft>
                          <a:spcPts val="0"/>
                        </a:spcAft>
                      </a:pPr>
                      <a:r>
                        <a:rPr lang="en-US" sz="1100">
                          <a:effectLst/>
                        </a:rPr>
                        <a:t>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r>
              <a:tr h="139336">
                <a:tc>
                  <a:txBody>
                    <a:bodyPr/>
                    <a:lstStyle/>
                    <a:p>
                      <a:pPr algn="ctr">
                        <a:lnSpc>
                          <a:spcPct val="115000"/>
                        </a:lnSpc>
                        <a:spcAft>
                          <a:spcPts val="0"/>
                        </a:spcAft>
                      </a:pPr>
                      <a:r>
                        <a:rPr lang="en-US" sz="1100">
                          <a:effectLst/>
                        </a:rPr>
                        <a:t>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c>
                  <a:txBody>
                    <a:bodyPr/>
                    <a:lstStyle/>
                    <a:p>
                      <a:pPr>
                        <a:lnSpc>
                          <a:spcPct val="115000"/>
                        </a:lnSpc>
                        <a:spcAft>
                          <a:spcPts val="0"/>
                        </a:spcAft>
                      </a:pPr>
                      <a:r>
                        <a:rPr lang="en-US"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75" marR="66175" marT="0" marB="0"/>
                </a:tc>
              </a:tr>
            </a:tbl>
          </a:graphicData>
        </a:graphic>
      </p:graphicFrame>
      <p:sp>
        <p:nvSpPr>
          <p:cNvPr id="11" name="Rectangle 1"/>
          <p:cNvSpPr>
            <a:spLocks noChangeArrowheads="1"/>
          </p:cNvSpPr>
          <p:nvPr/>
        </p:nvSpPr>
        <p:spPr bwMode="auto">
          <a:xfrm>
            <a:off x="2099058" y="2468694"/>
            <a:ext cx="11420037" cy="41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a:p>
        </p:txBody>
      </p:sp>
      <p:graphicFrame>
        <p:nvGraphicFramePr>
          <p:cNvPr id="16" name="Tabla 15"/>
          <p:cNvGraphicFramePr>
            <a:graphicFrameLocks noGrp="1"/>
          </p:cNvGraphicFramePr>
          <p:nvPr>
            <p:extLst>
              <p:ext uri="{D42A27DB-BD31-4B8C-83A1-F6EECF244321}">
                <p14:modId xmlns:p14="http://schemas.microsoft.com/office/powerpoint/2010/main" val="2935696803"/>
              </p:ext>
            </p:extLst>
          </p:nvPr>
        </p:nvGraphicFramePr>
        <p:xfrm>
          <a:off x="2099058" y="5125279"/>
          <a:ext cx="6527225" cy="1051560"/>
        </p:xfrm>
        <a:graphic>
          <a:graphicData uri="http://schemas.openxmlformats.org/drawingml/2006/table">
            <a:tbl>
              <a:tblPr firstRow="1" firstCol="1" lastRow="1" lastCol="1" bandRow="1" bandCol="1">
                <a:tableStyleId>{5940675A-B579-460E-94D1-54222C63F5DA}</a:tableStyleId>
              </a:tblPr>
              <a:tblGrid>
                <a:gridCol w="3154078"/>
                <a:gridCol w="230599"/>
                <a:gridCol w="3142548"/>
              </a:tblGrid>
              <a:tr h="751536">
                <a:tc>
                  <a:txBody>
                    <a:bodyPr/>
                    <a:lstStyle/>
                    <a:p>
                      <a:pPr algn="ctr">
                        <a:lnSpc>
                          <a:spcPct val="115000"/>
                        </a:lnSpc>
                        <a:spcAft>
                          <a:spcPts val="0"/>
                        </a:spcAft>
                      </a:pPr>
                      <a:r>
                        <a:rPr lang="es-ES" sz="1200" b="1" dirty="0" smtClean="0">
                          <a:solidFill>
                            <a:srgbClr val="FF0000"/>
                          </a:solidFill>
                          <a:effectLst/>
                        </a:rPr>
                        <a:t>Mariela López</a:t>
                      </a:r>
                      <a:r>
                        <a:rPr lang="es-ES" sz="1200" b="1" baseline="0" dirty="0" smtClean="0">
                          <a:solidFill>
                            <a:srgbClr val="FF0000"/>
                          </a:solidFill>
                          <a:effectLst/>
                        </a:rPr>
                        <a:t> López</a:t>
                      </a:r>
                    </a:p>
                    <a:p>
                      <a:pPr algn="ctr">
                        <a:lnSpc>
                          <a:spcPct val="115000"/>
                        </a:lnSpc>
                        <a:spcAft>
                          <a:spcPts val="0"/>
                        </a:spcAft>
                      </a:pPr>
                      <a:r>
                        <a:rPr lang="es-ES" sz="1200" b="0" dirty="0" smtClean="0">
                          <a:effectLst/>
                        </a:rPr>
                        <a:t>Responsable </a:t>
                      </a:r>
                      <a:r>
                        <a:rPr lang="es-ES" sz="1200" b="0" dirty="0">
                          <a:effectLst/>
                        </a:rPr>
                        <a:t>de Contraloría Social en la Institución Ejecutora </a:t>
                      </a:r>
                      <a:endParaRPr lang="es-MX" sz="1200" b="0" dirty="0">
                        <a:effectLst/>
                      </a:endParaRPr>
                    </a:p>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S" sz="1200" b="1" kern="1200" dirty="0" smtClean="0">
                          <a:solidFill>
                            <a:srgbClr val="FF0000"/>
                          </a:solidFill>
                          <a:effectLst/>
                          <a:latin typeface="+mn-lt"/>
                          <a:ea typeface="+mn-ea"/>
                          <a:cs typeface="+mn-cs"/>
                        </a:rPr>
                        <a:t>Julio Gómez Ricarde</a:t>
                      </a:r>
                    </a:p>
                    <a:p>
                      <a:pPr algn="ctr">
                        <a:lnSpc>
                          <a:spcPct val="115000"/>
                        </a:lnSpc>
                        <a:spcAft>
                          <a:spcPts val="0"/>
                        </a:spcAft>
                      </a:pPr>
                      <a:r>
                        <a:rPr lang="es-ES" sz="1200" b="0" dirty="0" smtClean="0">
                          <a:effectLst/>
                        </a:rPr>
                        <a:t>Representante </a:t>
                      </a:r>
                      <a:r>
                        <a:rPr lang="es-ES" sz="1200" b="0" dirty="0">
                          <a:effectLst/>
                        </a:rPr>
                        <a:t>del Comité de Contraloría Social en la Institución Ejecutora</a:t>
                      </a:r>
                      <a:endParaRPr lang="es-MX" sz="1200" b="0" dirty="0">
                        <a:effectLst/>
                      </a:endParaRPr>
                    </a:p>
                    <a:p>
                      <a:pPr algn="ctr">
                        <a:lnSpc>
                          <a:spcPct val="115000"/>
                        </a:lnSpc>
                        <a:spcAft>
                          <a:spcPts val="0"/>
                        </a:spcAft>
                      </a:pPr>
                      <a:r>
                        <a:rPr lang="es-ES" sz="1200" b="0" dirty="0">
                          <a:effectLst/>
                        </a:rPr>
                        <a:t> </a:t>
                      </a:r>
                      <a:endParaRPr lang="es-MX"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2458396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4" name="Rectángulo 13"/>
          <p:cNvSpPr/>
          <p:nvPr/>
        </p:nvSpPr>
        <p:spPr>
          <a:xfrm>
            <a:off x="673297" y="573805"/>
            <a:ext cx="9585029"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0215">
              <a:spcAft>
                <a:spcPts val="0"/>
              </a:spcAft>
            </a:pPr>
            <a:r>
              <a:rPr lang="es-ES_tradnl" dirty="0">
                <a:latin typeface="+mj-lt"/>
                <a:ea typeface="MS Mincho"/>
                <a:cs typeface="Times New Roman" panose="02020603050405020304" pitchFamily="18" charset="0"/>
              </a:rPr>
              <a:t>Medios para presentar Quejas y Denuncias por parte de los miembros del Comité de Contraloría Social o Beneficiarios:</a:t>
            </a:r>
            <a:endParaRPr lang="es-MX" dirty="0">
              <a:effectLst/>
              <a:latin typeface="+mj-lt"/>
              <a:ea typeface="MS Mincho"/>
              <a:cs typeface="Times New Roman" panose="02020603050405020304" pitchFamily="18" charset="0"/>
            </a:endParaRPr>
          </a:p>
        </p:txBody>
      </p:sp>
      <p:sp>
        <p:nvSpPr>
          <p:cNvPr id="15" name="Rectángulo 14"/>
          <p:cNvSpPr/>
          <p:nvPr/>
        </p:nvSpPr>
        <p:spPr>
          <a:xfrm>
            <a:off x="673297" y="1220136"/>
            <a:ext cx="10700556" cy="517577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49580" algn="just">
              <a:spcAft>
                <a:spcPts val="0"/>
              </a:spcAft>
            </a:pPr>
            <a:r>
              <a:rPr lang="es-ES_tradnl" sz="1700" dirty="0">
                <a:ln w="0"/>
                <a:solidFill>
                  <a:schemeClr val="tx1"/>
                </a:solidFill>
                <a:latin typeface="+mj-lt"/>
                <a:ea typeface="MS Mincho"/>
                <a:cs typeface="Times New Roman" panose="02020603050405020304" pitchFamily="18" charset="0"/>
              </a:rPr>
              <a:t>En la Secretaría de la Función Pública:</a:t>
            </a:r>
          </a:p>
          <a:p>
            <a:pPr marL="449580" algn="just">
              <a:spcAft>
                <a:spcPts val="0"/>
              </a:spcAft>
            </a:pPr>
            <a:endParaRPr lang="es-MX" sz="1700" dirty="0">
              <a:ln w="0"/>
              <a:solidFill>
                <a:schemeClr val="tx1"/>
              </a:solidFill>
              <a:latin typeface="+mj-lt"/>
              <a:ea typeface="MS Mincho"/>
              <a:cs typeface="Times New Roman" panose="02020603050405020304" pitchFamily="18" charset="0"/>
            </a:endParaRPr>
          </a:p>
          <a:p>
            <a:pPr marL="342900" lvl="0" indent="-342900" algn="just">
              <a:spcAft>
                <a:spcPts val="1000"/>
              </a:spcAft>
              <a:buFont typeface="Wingdings" panose="05000000000000000000" pitchFamily="2" charset="2"/>
              <a:buChar char=""/>
            </a:pPr>
            <a:r>
              <a:rPr lang="es-ES_tradnl" sz="1700" dirty="0">
                <a:ln w="0"/>
                <a:solidFill>
                  <a:schemeClr val="tx1"/>
                </a:solidFill>
                <a:latin typeface="+mj-lt"/>
                <a:ea typeface="MS Mincho"/>
                <a:cs typeface="Times New Roman" panose="02020603050405020304" pitchFamily="18" charset="0"/>
              </a:rPr>
              <a:t>Denuncia Ciudadana de la Corrupción (SIDEC):</a:t>
            </a:r>
            <a:endParaRPr lang="es-MX" sz="1700" dirty="0">
              <a:ln w="0"/>
              <a:solidFill>
                <a:schemeClr val="tx1"/>
              </a:solidFill>
              <a:latin typeface="+mj-lt"/>
              <a:ea typeface="MS Mincho"/>
              <a:cs typeface="Times New Roman" panose="02020603050405020304" pitchFamily="18" charset="0"/>
            </a:endParaRPr>
          </a:p>
          <a:p>
            <a:pPr marL="342900" lvl="0" indent="-342900" algn="just">
              <a:spcAft>
                <a:spcPts val="1000"/>
              </a:spcAft>
              <a:buFont typeface="Wingdings" panose="05000000000000000000" pitchFamily="2" charset="2"/>
              <a:buChar char=""/>
            </a:pPr>
            <a:r>
              <a:rPr lang="es-ES_tradnl" sz="1700" dirty="0">
                <a:ln w="0"/>
                <a:solidFill>
                  <a:schemeClr val="tx1"/>
                </a:solidFill>
                <a:latin typeface="+mj-lt"/>
                <a:ea typeface="MS Mincho"/>
                <a:cs typeface="Times New Roman" panose="02020603050405020304" pitchFamily="18" charset="0"/>
              </a:rPr>
              <a:t> https://sidec.funcionpublica.gob.mx/#!/  </a:t>
            </a:r>
            <a:endParaRPr lang="es-MX" sz="1700" dirty="0">
              <a:ln w="0"/>
              <a:solidFill>
                <a:schemeClr val="tx1"/>
              </a:solidFill>
              <a:latin typeface="+mj-lt"/>
              <a:ea typeface="MS Mincho"/>
              <a:cs typeface="Times New Roman" panose="02020603050405020304" pitchFamily="18" charset="0"/>
            </a:endParaRPr>
          </a:p>
          <a:p>
            <a:pPr marL="342900" lvl="0" indent="-342900" algn="just">
              <a:spcAft>
                <a:spcPts val="1000"/>
              </a:spcAft>
              <a:buFont typeface="Wingdings" panose="05000000000000000000" pitchFamily="2" charset="2"/>
              <a:buChar char=""/>
            </a:pPr>
            <a:r>
              <a:rPr lang="es-ES_tradnl" sz="1700" dirty="0">
                <a:ln w="0"/>
                <a:solidFill>
                  <a:schemeClr val="tx1"/>
                </a:solidFill>
                <a:latin typeface="+mj-lt"/>
                <a:ea typeface="MS Mincho"/>
                <a:cs typeface="Times New Roman" panose="02020603050405020304" pitchFamily="18" charset="0"/>
              </a:rPr>
              <a:t>Vía correspondencia: Envía tu escrito a la Dirección General de Denuncias e Investigaciones de la Secretaría de la Función Pública en Av. Insurgentes Sur No. 1735, Piso 2 Ala Norte, Guadalupe </a:t>
            </a:r>
            <a:r>
              <a:rPr lang="es-ES_tradnl" sz="1700" dirty="0" err="1">
                <a:ln w="0"/>
                <a:solidFill>
                  <a:schemeClr val="tx1"/>
                </a:solidFill>
                <a:latin typeface="+mj-lt"/>
                <a:ea typeface="MS Mincho"/>
                <a:cs typeface="Times New Roman" panose="02020603050405020304" pitchFamily="18" charset="0"/>
              </a:rPr>
              <a:t>Inn</a:t>
            </a:r>
            <a:r>
              <a:rPr lang="es-ES_tradnl" sz="1700" dirty="0">
                <a:ln w="0"/>
                <a:solidFill>
                  <a:schemeClr val="tx1"/>
                </a:solidFill>
                <a:latin typeface="+mj-lt"/>
                <a:ea typeface="MS Mincho"/>
                <a:cs typeface="Times New Roman" panose="02020603050405020304" pitchFamily="18" charset="0"/>
              </a:rPr>
              <a:t>, Álvaro Obregón, CP 01020, Ciudad de México. </a:t>
            </a:r>
            <a:endParaRPr lang="es-MX" sz="1700" dirty="0">
              <a:ln w="0"/>
              <a:solidFill>
                <a:schemeClr val="tx1"/>
              </a:solidFill>
              <a:latin typeface="+mj-lt"/>
              <a:ea typeface="MS Mincho"/>
              <a:cs typeface="Times New Roman" panose="02020603050405020304" pitchFamily="18" charset="0"/>
            </a:endParaRPr>
          </a:p>
          <a:p>
            <a:pPr marL="342900" lvl="0" indent="-342900" algn="just">
              <a:spcAft>
                <a:spcPts val="1000"/>
              </a:spcAft>
              <a:buFont typeface="Wingdings" panose="05000000000000000000" pitchFamily="2" charset="2"/>
              <a:buChar char=""/>
            </a:pPr>
            <a:r>
              <a:rPr lang="es-ES_tradnl" sz="1700" dirty="0">
                <a:ln w="0"/>
                <a:solidFill>
                  <a:schemeClr val="tx1"/>
                </a:solidFill>
                <a:latin typeface="+mj-lt"/>
                <a:ea typeface="MS Mincho"/>
                <a:cs typeface="Times New Roman" panose="02020603050405020304" pitchFamily="18" charset="0"/>
              </a:rPr>
              <a:t>Vía telefónica: En el interior de la República al 800 11 28 700 y en la Ciudad de México 55 2000 2000 </a:t>
            </a:r>
            <a:endParaRPr lang="es-MX" sz="1700" dirty="0">
              <a:ln w="0"/>
              <a:solidFill>
                <a:schemeClr val="tx1"/>
              </a:solidFill>
              <a:latin typeface="+mj-lt"/>
              <a:ea typeface="MS Mincho"/>
              <a:cs typeface="Times New Roman" panose="02020603050405020304" pitchFamily="18" charset="0"/>
            </a:endParaRPr>
          </a:p>
          <a:p>
            <a:pPr marL="342900" lvl="0" indent="-342900" algn="just">
              <a:spcAft>
                <a:spcPts val="1000"/>
              </a:spcAft>
              <a:buFont typeface="Wingdings" panose="05000000000000000000" pitchFamily="2" charset="2"/>
              <a:buChar char=""/>
            </a:pPr>
            <a:r>
              <a:rPr lang="es-ES_tradnl" sz="1700" dirty="0">
                <a:ln w="0"/>
                <a:solidFill>
                  <a:schemeClr val="tx1"/>
                </a:solidFill>
                <a:latin typeface="+mj-lt"/>
                <a:ea typeface="MS Mincho"/>
                <a:cs typeface="Times New Roman" panose="02020603050405020304" pitchFamily="18" charset="0"/>
              </a:rPr>
              <a:t>Presencial: En el módulo 3 de la Secretaría de la Función Pública ubicado en Av. Insurgentes Sur 1735, PB, Guadalupe </a:t>
            </a:r>
            <a:r>
              <a:rPr lang="es-ES_tradnl" sz="1700" dirty="0" err="1">
                <a:ln w="0"/>
                <a:solidFill>
                  <a:schemeClr val="tx1"/>
                </a:solidFill>
                <a:latin typeface="+mj-lt"/>
                <a:ea typeface="MS Mincho"/>
                <a:cs typeface="Times New Roman" panose="02020603050405020304" pitchFamily="18" charset="0"/>
              </a:rPr>
              <a:t>Inn</a:t>
            </a:r>
            <a:r>
              <a:rPr lang="es-ES_tradnl" sz="1700" dirty="0">
                <a:ln w="0"/>
                <a:solidFill>
                  <a:schemeClr val="tx1"/>
                </a:solidFill>
                <a:latin typeface="+mj-lt"/>
                <a:ea typeface="MS Mincho"/>
                <a:cs typeface="Times New Roman" panose="02020603050405020304" pitchFamily="18" charset="0"/>
              </a:rPr>
              <a:t>, Álvaro Obregón, Código Postal 01020, Ciudad de México.</a:t>
            </a:r>
            <a:endParaRPr lang="es-MX" sz="1700" dirty="0">
              <a:ln w="0"/>
              <a:solidFill>
                <a:schemeClr val="tx1"/>
              </a:solidFill>
              <a:latin typeface="+mj-lt"/>
              <a:ea typeface="MS Mincho"/>
              <a:cs typeface="Times New Roman" panose="02020603050405020304" pitchFamily="18" charset="0"/>
            </a:endParaRPr>
          </a:p>
          <a:p>
            <a:pPr marL="342900" lvl="0" indent="-342900" algn="just">
              <a:spcAft>
                <a:spcPts val="1000"/>
              </a:spcAft>
              <a:buFont typeface="Wingdings" panose="05000000000000000000" pitchFamily="2" charset="2"/>
              <a:buChar char=""/>
            </a:pPr>
            <a:r>
              <a:rPr lang="es-ES_tradnl" sz="1700" dirty="0">
                <a:ln w="0"/>
                <a:solidFill>
                  <a:schemeClr val="tx1"/>
                </a:solidFill>
                <a:latin typeface="+mj-lt"/>
                <a:ea typeface="MS Mincho"/>
                <a:cs typeface="Times New Roman" panose="02020603050405020304" pitchFamily="18" charset="0"/>
              </a:rPr>
              <a:t>Vía correo electrónico: contraloriasocial@funcionpublica.gob.mx </a:t>
            </a:r>
            <a:endParaRPr lang="es-MX" sz="1700" dirty="0">
              <a:ln w="0"/>
              <a:solidFill>
                <a:schemeClr val="tx1"/>
              </a:solidFill>
              <a:latin typeface="+mj-lt"/>
              <a:ea typeface="MS Mincho"/>
              <a:cs typeface="Times New Roman" panose="02020603050405020304" pitchFamily="18" charset="0"/>
            </a:endParaRPr>
          </a:p>
          <a:p>
            <a:pPr marL="342900" lvl="0" indent="-342900" algn="just">
              <a:spcAft>
                <a:spcPts val="1000"/>
              </a:spcAft>
              <a:buFont typeface="Wingdings" panose="05000000000000000000" pitchFamily="2" charset="2"/>
              <a:buChar char=""/>
            </a:pPr>
            <a:r>
              <a:rPr lang="es-ES_tradnl" sz="1700" dirty="0">
                <a:ln w="0"/>
                <a:solidFill>
                  <a:schemeClr val="tx1"/>
                </a:solidFill>
                <a:latin typeface="+mj-lt"/>
                <a:ea typeface="MS Mincho"/>
                <a:cs typeface="Times New Roman" panose="02020603050405020304" pitchFamily="18" charset="0"/>
              </a:rPr>
              <a:t>Plataforma: Ciudadanos Alertadores Internos y Externos de la Corrupción. La plataforma de alertadores está diseñada para atender casos graves de corrupción y/o en los que se requiere confidencialidad: https://alertadores.funcionpublica.gob.mx</a:t>
            </a:r>
            <a:endParaRPr lang="es-MX" sz="1700" dirty="0">
              <a:ln w="0"/>
              <a:solidFill>
                <a:schemeClr val="tx1"/>
              </a:solidFill>
              <a:latin typeface="+mj-lt"/>
              <a:ea typeface="MS Mincho"/>
              <a:cs typeface="Times New Roman" panose="02020603050405020304" pitchFamily="18" charset="0"/>
            </a:endParaRPr>
          </a:p>
          <a:p>
            <a:pPr marL="342900" lvl="0" indent="-342900" algn="just">
              <a:spcAft>
                <a:spcPts val="1000"/>
              </a:spcAft>
              <a:buFont typeface="Wingdings" panose="05000000000000000000" pitchFamily="2" charset="2"/>
              <a:buChar char=""/>
            </a:pPr>
            <a:r>
              <a:rPr lang="es-ES_tradnl" sz="1700" dirty="0">
                <a:ln w="0"/>
                <a:solidFill>
                  <a:schemeClr val="tx1"/>
                </a:solidFill>
                <a:latin typeface="+mj-lt"/>
                <a:ea typeface="MS Mincho"/>
                <a:cs typeface="Times New Roman" panose="02020603050405020304" pitchFamily="18" charset="0"/>
              </a:rPr>
              <a:t>Aplicación “Denuncia Ciudadana de la Corrupción”.</a:t>
            </a:r>
            <a:endParaRPr lang="es-MX" sz="1700" dirty="0">
              <a:ln w="0"/>
              <a:solidFill>
                <a:schemeClr val="tx1"/>
              </a:solidFill>
              <a:latin typeface="+mj-lt"/>
              <a:ea typeface="MS Mincho"/>
              <a:cs typeface="Times New Roman" panose="02020603050405020304" pitchFamily="18" charset="0"/>
            </a:endParaRPr>
          </a:p>
        </p:txBody>
      </p:sp>
    </p:spTree>
    <p:extLst>
      <p:ext uri="{BB962C8B-B14F-4D97-AF65-F5344CB8AC3E}">
        <p14:creationId xmlns:p14="http://schemas.microsoft.com/office/powerpoint/2010/main" val="35723376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1" name="Rectángulo 10"/>
          <p:cNvSpPr/>
          <p:nvPr/>
        </p:nvSpPr>
        <p:spPr>
          <a:xfrm>
            <a:off x="1407458" y="2162277"/>
            <a:ext cx="9585029"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49580">
              <a:spcAft>
                <a:spcPts val="0"/>
              </a:spcAft>
            </a:pPr>
            <a:r>
              <a:rPr lang="es-ES_tradnl" dirty="0">
                <a:solidFill>
                  <a:schemeClr val="tx1"/>
                </a:solidFill>
                <a:latin typeface="Century Gothic (Cuerpo)"/>
                <a:ea typeface="MS Mincho"/>
                <a:cs typeface="Times New Roman" panose="02020603050405020304" pitchFamily="18" charset="0"/>
              </a:rPr>
              <a:t>En la Instancia Normativa </a:t>
            </a:r>
          </a:p>
          <a:p>
            <a:pPr marL="449580">
              <a:spcAft>
                <a:spcPts val="0"/>
              </a:spcAft>
            </a:pPr>
            <a:endParaRPr lang="es-MX" b="1" dirty="0">
              <a:solidFill>
                <a:schemeClr val="tx1"/>
              </a:solidFill>
              <a:latin typeface="Century Gothic (Cuerpo)"/>
              <a:ea typeface="MS Mincho"/>
              <a:cs typeface="Times New Roman" panose="02020603050405020304" pitchFamily="18" charset="0"/>
            </a:endParaRPr>
          </a:p>
          <a:p>
            <a:pPr marL="285750" indent="-285750">
              <a:buFont typeface="Wingdings" panose="05000000000000000000" pitchFamily="2" charset="2"/>
              <a:buChar char="Ø"/>
            </a:pPr>
            <a:r>
              <a:rPr lang="es-MX" dirty="0">
                <a:latin typeface="Century Gothic (Cuerpo)"/>
              </a:rPr>
              <a:t>Correo electrónico: quejas_denuncias.prodep@nube.sep.gob.mx, con el objeto de facilitar a los miembros de las comunidades universitarias y población en general, la emisión de preguntas y/o sugerencias o, en su caso, inconformidades sobre el desarrollo de los proyectos apoyados con recursos del Programa para el Desarrollo Profesional Docente (PRODEP).</a:t>
            </a:r>
          </a:p>
          <a:p>
            <a:pPr marL="342900" indent="-342900" algn="just">
              <a:spcAft>
                <a:spcPts val="1000"/>
              </a:spcAft>
              <a:buFont typeface="Wingdings" panose="05000000000000000000" pitchFamily="2" charset="2"/>
              <a:buChar char=""/>
            </a:pPr>
            <a:r>
              <a:rPr lang="es-MX" dirty="0">
                <a:latin typeface="Century Gothic (Cuerpo)"/>
              </a:rPr>
              <a:t>Directamente en la Dirección de Desarrollo y Fortalecimiento de la DGUTyP, con el C. Sergio Iván </a:t>
            </a:r>
            <a:r>
              <a:rPr lang="es-MX" dirty="0" err="1">
                <a:latin typeface="Century Gothic (Cuerpo)"/>
              </a:rPr>
              <a:t>Barcelata</a:t>
            </a:r>
            <a:r>
              <a:rPr lang="es-MX" dirty="0">
                <a:latin typeface="Century Gothic (Cuerpo)"/>
              </a:rPr>
              <a:t> Cavazos, en Avenida Universidad No. 1200, piso 3, sector 331 Colonia </a:t>
            </a:r>
            <a:r>
              <a:rPr lang="es-MX" dirty="0" err="1">
                <a:latin typeface="Century Gothic (Cuerpo)"/>
              </a:rPr>
              <a:t>Xoco</a:t>
            </a:r>
            <a:r>
              <a:rPr lang="es-MX" dirty="0">
                <a:latin typeface="Century Gothic (Cuerpo)"/>
              </a:rPr>
              <a:t>, Alcaldía Benito Juárez, Ciudad de México, C.P. 03330; o bien, comunicarse al 3601-1600, extensiones 67191 </a:t>
            </a:r>
            <a:r>
              <a:rPr lang="es-MX" dirty="0" err="1">
                <a:latin typeface="Century Gothic (Cuerpo)"/>
              </a:rPr>
              <a:t>ó</a:t>
            </a:r>
            <a:r>
              <a:rPr lang="es-MX" dirty="0">
                <a:latin typeface="Century Gothic (Cuerpo)"/>
              </a:rPr>
              <a:t> 67203 o a los correos: </a:t>
            </a:r>
            <a:r>
              <a:rPr lang="es-MX" u="sng" dirty="0">
                <a:solidFill>
                  <a:schemeClr val="tx1"/>
                </a:solidFill>
                <a:latin typeface="Century Gothic (Cuerpo)"/>
                <a:hlinkClick r:id="rId3"/>
              </a:rPr>
              <a:t>sergio.barcelata@nube.sep.gob.mx</a:t>
            </a:r>
            <a:r>
              <a:rPr lang="es-MX" dirty="0">
                <a:solidFill>
                  <a:schemeClr val="tx1"/>
                </a:solidFill>
                <a:latin typeface="Century Gothic (Cuerpo)"/>
              </a:rPr>
              <a:t> y </a:t>
            </a:r>
            <a:r>
              <a:rPr lang="es-MX" u="sng" dirty="0" smtClean="0">
                <a:solidFill>
                  <a:schemeClr val="tx1"/>
                </a:solidFill>
                <a:latin typeface="Century Gothic (Cuerpo)"/>
                <a:hlinkClick r:id="rId4"/>
              </a:rPr>
              <a:t>rosalba.hernandez@nube.sep.gob.mx</a:t>
            </a:r>
            <a:endParaRPr lang="es-MX" dirty="0">
              <a:solidFill>
                <a:schemeClr val="tx1"/>
              </a:solidFill>
              <a:latin typeface="Century Gothic (Cuerpo)"/>
            </a:endParaRPr>
          </a:p>
        </p:txBody>
      </p:sp>
      <p:sp>
        <p:nvSpPr>
          <p:cNvPr id="14" name="Rectángulo 13"/>
          <p:cNvSpPr/>
          <p:nvPr/>
        </p:nvSpPr>
        <p:spPr>
          <a:xfrm>
            <a:off x="860646" y="806387"/>
            <a:ext cx="9585029"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0215">
              <a:spcAft>
                <a:spcPts val="0"/>
              </a:spcAft>
            </a:pPr>
            <a:r>
              <a:rPr lang="es-ES_tradnl" dirty="0">
                <a:latin typeface="Century Gothic (Cuerpo)"/>
                <a:ea typeface="MS Mincho"/>
                <a:cs typeface="Times New Roman" panose="02020603050405020304" pitchFamily="18" charset="0"/>
              </a:rPr>
              <a:t>Medios para presentar Quejas y Denuncias por parte de los miembros del Comité de Contraloría Social o Beneficiarios:</a:t>
            </a:r>
            <a:endParaRPr lang="es-MX" dirty="0">
              <a:effectLst/>
              <a:latin typeface="Century Gothic (Cuerpo)"/>
              <a:ea typeface="MS Mincho"/>
              <a:cs typeface="Times New Roman" panose="02020603050405020304" pitchFamily="18" charset="0"/>
            </a:endParaRPr>
          </a:p>
        </p:txBody>
      </p:sp>
    </p:spTree>
    <p:extLst>
      <p:ext uri="{BB962C8B-B14F-4D97-AF65-F5344CB8AC3E}">
        <p14:creationId xmlns:p14="http://schemas.microsoft.com/office/powerpoint/2010/main" val="5736928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Rectángulo 2"/>
          <p:cNvSpPr/>
          <p:nvPr/>
        </p:nvSpPr>
        <p:spPr>
          <a:xfrm>
            <a:off x="623012" y="946841"/>
            <a:ext cx="10887670" cy="4969865"/>
          </a:xfrm>
          <a:prstGeom prst="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sp>
        <p:nvSpPr>
          <p:cNvPr id="10" name="Rectángulo 9"/>
          <p:cNvSpPr/>
          <p:nvPr/>
        </p:nvSpPr>
        <p:spPr>
          <a:xfrm>
            <a:off x="767379" y="497435"/>
            <a:ext cx="7422150" cy="461665"/>
          </a:xfrm>
          <a:prstGeom prst="rect">
            <a:avLst/>
          </a:prstGeom>
        </p:spPr>
        <p:txBody>
          <a:bodyPr wrap="square">
            <a:spAutoFit/>
          </a:bodyPr>
          <a:lstStyle/>
          <a:p>
            <a:pPr lvl="0" algn="just">
              <a:spcAft>
                <a:spcPts val="0"/>
              </a:spcAft>
            </a:pPr>
            <a:r>
              <a:rPr lang="es-ES_tradnl"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Nomenclatura de los </a:t>
            </a:r>
            <a:r>
              <a:rPr lang="es-ES_tradnl"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archivos de CS </a:t>
            </a:r>
          </a:p>
        </p:txBody>
      </p:sp>
      <p:sp>
        <p:nvSpPr>
          <p:cNvPr id="2" name="Rectángulo 1"/>
          <p:cNvSpPr/>
          <p:nvPr/>
        </p:nvSpPr>
        <p:spPr>
          <a:xfrm>
            <a:off x="623012" y="1249253"/>
            <a:ext cx="10887670" cy="3658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800"/>
              </a:spcAft>
            </a:pPr>
            <a:r>
              <a:rPr lang="es-MX" dirty="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Los nombres que deben de llevar los archivos de los formatos de CS son los siguientes:</a:t>
            </a:r>
          </a:p>
        </p:txBody>
      </p:sp>
      <p:sp>
        <p:nvSpPr>
          <p:cNvPr id="11" name="Rectángulo 10"/>
          <p:cNvSpPr/>
          <p:nvPr/>
        </p:nvSpPr>
        <p:spPr>
          <a:xfrm>
            <a:off x="623012" y="1734822"/>
            <a:ext cx="10843033" cy="365869"/>
          </a:xfrm>
          <a:prstGeom prst="rect">
            <a:avLst/>
          </a:prstGeom>
        </p:spPr>
        <p:txBody>
          <a:bodyPr wrap="none">
            <a:spAutoFit/>
          </a:bodyPr>
          <a:lstStyle/>
          <a:p>
            <a:pPr>
              <a:lnSpc>
                <a:spcPct val="107000"/>
              </a:lnSpc>
              <a:spcAft>
                <a:spcPts val="800"/>
              </a:spcAft>
            </a:pPr>
            <a:r>
              <a:rPr lang="es-MX" dirty="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Por ejemplo usando nuevamente el nombre de la Universidad Tecnológica de Aguascalientes </a:t>
            </a:r>
          </a:p>
        </p:txBody>
      </p:sp>
      <p:sp>
        <p:nvSpPr>
          <p:cNvPr id="12" name="Rectángulo 11"/>
          <p:cNvSpPr/>
          <p:nvPr/>
        </p:nvSpPr>
        <p:spPr>
          <a:xfrm>
            <a:off x="1589509" y="2495472"/>
            <a:ext cx="8710430" cy="258121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7000"/>
              </a:lnSpc>
              <a:spcAft>
                <a:spcPts val="800"/>
              </a:spcAft>
            </a:pPr>
            <a:r>
              <a:rPr lang="es-MX" sz="2000" dirty="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Para el PITCS quedaría:  </a:t>
            </a:r>
            <a:r>
              <a:rPr lang="es-MX" sz="2000" b="1" dirty="0" smtClean="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PICTS-PRODEP-UTA</a:t>
            </a:r>
          </a:p>
          <a:p>
            <a:pPr>
              <a:lnSpc>
                <a:spcPct val="107000"/>
              </a:lnSpc>
              <a:spcAft>
                <a:spcPts val="800"/>
              </a:spcAft>
            </a:pPr>
            <a:r>
              <a:rPr lang="es-MX" sz="2000" dirty="0" smtClean="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Anexo 2 </a:t>
            </a:r>
            <a:r>
              <a:rPr lang="es-MX" sz="2000" dirty="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Minuta de reunión:</a:t>
            </a:r>
          </a:p>
          <a:p>
            <a:pPr>
              <a:lnSpc>
                <a:spcPct val="107000"/>
              </a:lnSpc>
              <a:spcAft>
                <a:spcPts val="800"/>
              </a:spcAft>
            </a:pPr>
            <a:r>
              <a:rPr lang="es-MX" sz="2000"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r>
              <a:rPr lang="es-MX" sz="2000" b="1" dirty="0" smtClean="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A2–1–PRODEP-UTA </a:t>
            </a:r>
            <a:r>
              <a:rPr lang="es-MX" sz="2000" dirty="0" smtClean="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t>
            </a:r>
            <a:r>
              <a:rPr lang="es-MX" sz="2000" dirty="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se refiere al objetivo 1)</a:t>
            </a:r>
          </a:p>
          <a:p>
            <a:pPr>
              <a:lnSpc>
                <a:spcPct val="107000"/>
              </a:lnSpc>
              <a:spcAft>
                <a:spcPts val="800"/>
              </a:spcAft>
            </a:pPr>
            <a:r>
              <a:rPr lang="es-MX" sz="2000" b="1" dirty="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r>
              <a:rPr lang="es-MX" sz="2000" b="1" dirty="0" smtClean="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A2–2–PRODEP-UTA</a:t>
            </a:r>
            <a:r>
              <a:rPr lang="es-MX" sz="2000" b="1" dirty="0" smtClean="0">
                <a:ln w="0"/>
                <a:solidFill>
                  <a:srgbClr val="00B0F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r>
              <a:rPr lang="es-MX" sz="2000" dirty="0" smtClean="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t>
            </a:r>
            <a:r>
              <a:rPr lang="es-MX" sz="2000" dirty="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se refiere al objetivo 2)</a:t>
            </a:r>
          </a:p>
          <a:p>
            <a:pPr>
              <a:lnSpc>
                <a:spcPct val="107000"/>
              </a:lnSpc>
              <a:spcAft>
                <a:spcPts val="800"/>
              </a:spcAft>
            </a:pPr>
            <a:r>
              <a:rPr lang="es-MX" sz="2000"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r>
              <a:rPr lang="es-MX" sz="2000"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A2–3–PRODEP-UTA </a:t>
            </a:r>
            <a:r>
              <a:rPr lang="es-MX" sz="2000" dirty="0" smtClean="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t>
            </a:r>
            <a:r>
              <a:rPr lang="es-MX" sz="2000" dirty="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se refiere al objetivo 3)</a:t>
            </a:r>
          </a:p>
          <a:p>
            <a:pPr>
              <a:lnSpc>
                <a:spcPct val="107000"/>
              </a:lnSpc>
              <a:spcAft>
                <a:spcPts val="800"/>
              </a:spcAft>
            </a:pPr>
            <a:r>
              <a:rPr lang="es-MX" sz="2000" dirty="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r>
              <a:rPr lang="es-MX" sz="2000"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A2–4–PRODEP-UTA </a:t>
            </a:r>
            <a:r>
              <a:rPr lang="es-MX" sz="2000" dirty="0" smtClean="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a:t>
            </a:r>
            <a:r>
              <a:rPr lang="es-MX" sz="2000" dirty="0">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se refiere al objetivo 4) y así sucesivamente…..                                                      </a:t>
            </a:r>
          </a:p>
        </p:txBody>
      </p:sp>
      <p:sp>
        <p:nvSpPr>
          <p:cNvPr id="14" name="Rectángulo 13"/>
          <p:cNvSpPr/>
          <p:nvPr/>
        </p:nvSpPr>
        <p:spPr>
          <a:xfrm>
            <a:off x="1216273" y="6009260"/>
            <a:ext cx="9456903" cy="32284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07000"/>
              </a:lnSpc>
              <a:spcAft>
                <a:spcPts val="800"/>
              </a:spcAft>
            </a:pPr>
            <a:r>
              <a:rPr lang="es-MX" sz="14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NOTA: SI NO CUMPLEN CON ESTOS REQUISITOS, SE LES REGRESARÁN LOS ARCHIVOS Y NO SERÁN VALIDADOS.</a:t>
            </a:r>
          </a:p>
        </p:txBody>
      </p:sp>
    </p:spTree>
    <p:extLst>
      <p:ext uri="{BB962C8B-B14F-4D97-AF65-F5344CB8AC3E}">
        <p14:creationId xmlns:p14="http://schemas.microsoft.com/office/powerpoint/2010/main" val="38571197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1465203" y="1900168"/>
            <a:ext cx="9164942" cy="214930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7000"/>
              </a:lnSpc>
              <a:spcAft>
                <a:spcPts val="800"/>
              </a:spcAft>
            </a:pPr>
            <a:r>
              <a:rPr lang="es-MX" sz="2000" dirty="0">
                <a:ln w="0"/>
                <a:solidFill>
                  <a:schemeClr val="tx1"/>
                </a:solidFill>
                <a:ea typeface="Calibri" panose="020F0502020204030204" pitchFamily="34" charset="0"/>
                <a:cs typeface="Times New Roman" panose="02020603050405020304" pitchFamily="18" charset="0"/>
              </a:rPr>
              <a:t>Anexo 4 Acta de Registro de CS: </a:t>
            </a:r>
            <a:r>
              <a:rPr lang="es-MX" sz="2000" b="1" dirty="0" smtClean="0">
                <a:ln w="0"/>
                <a:solidFill>
                  <a:srgbClr val="FF0000"/>
                </a:solidFill>
                <a:ea typeface="Calibri" panose="020F0502020204030204" pitchFamily="34" charset="0"/>
                <a:cs typeface="Times New Roman" panose="02020603050405020304" pitchFamily="18" charset="0"/>
              </a:rPr>
              <a:t>A4-</a:t>
            </a:r>
            <a:r>
              <a:rPr lang="es-MX" sz="2000"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PRODEP</a:t>
            </a:r>
            <a:r>
              <a:rPr lang="es-MX" sz="2000" b="1" dirty="0" smtClean="0">
                <a:ln w="0"/>
                <a:solidFill>
                  <a:srgbClr val="FF0000"/>
                </a:solidFill>
                <a:ea typeface="Calibri" panose="020F0502020204030204" pitchFamily="34" charset="0"/>
                <a:cs typeface="Times New Roman" panose="02020603050405020304" pitchFamily="18" charset="0"/>
              </a:rPr>
              <a:t>–UTA</a:t>
            </a:r>
            <a:endParaRPr lang="es-MX" sz="2000" b="1" dirty="0">
              <a:ln w="0"/>
              <a:solidFill>
                <a:srgbClr val="00B0F0"/>
              </a:solidFill>
              <a:ea typeface="Calibri" panose="020F0502020204030204" pitchFamily="34" charset="0"/>
              <a:cs typeface="Times New Roman" panose="02020603050405020304" pitchFamily="18" charset="0"/>
            </a:endParaRPr>
          </a:p>
          <a:p>
            <a:pPr>
              <a:lnSpc>
                <a:spcPct val="107000"/>
              </a:lnSpc>
              <a:spcAft>
                <a:spcPts val="800"/>
              </a:spcAft>
            </a:pPr>
            <a:r>
              <a:rPr lang="es-MX" sz="2000" dirty="0">
                <a:ln w="0"/>
                <a:solidFill>
                  <a:schemeClr val="tx1"/>
                </a:solidFill>
                <a:ea typeface="Calibri" panose="020F0502020204030204" pitchFamily="34" charset="0"/>
                <a:cs typeface="Times New Roman" panose="02020603050405020304" pitchFamily="18" charset="0"/>
              </a:rPr>
              <a:t>Anexo 5 Acta de Sustitución: </a:t>
            </a:r>
            <a:r>
              <a:rPr lang="es-MX" sz="2000" b="1" dirty="0" smtClean="0">
                <a:ln w="0"/>
                <a:solidFill>
                  <a:srgbClr val="FF0000"/>
                </a:solidFill>
                <a:ea typeface="Calibri" panose="020F0502020204030204" pitchFamily="34" charset="0"/>
                <a:cs typeface="Times New Roman" panose="02020603050405020304" pitchFamily="18" charset="0"/>
              </a:rPr>
              <a:t>A5–</a:t>
            </a:r>
            <a:r>
              <a:rPr lang="es-MX" sz="2000"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PRODEP</a:t>
            </a:r>
            <a:r>
              <a:rPr lang="es-MX" sz="2000" b="1" dirty="0" smtClean="0">
                <a:ln w="0"/>
                <a:solidFill>
                  <a:srgbClr val="FF0000"/>
                </a:solidFill>
                <a:ea typeface="Calibri" panose="020F0502020204030204" pitchFamily="34" charset="0"/>
                <a:cs typeface="Times New Roman" panose="02020603050405020304" pitchFamily="18" charset="0"/>
              </a:rPr>
              <a:t>-UTA</a:t>
            </a:r>
            <a:endParaRPr lang="es-MX" sz="2000" b="1" dirty="0">
              <a:ln w="0"/>
              <a:solidFill>
                <a:srgbClr val="00B0F0"/>
              </a:solidFill>
              <a:ea typeface="Calibri" panose="020F0502020204030204" pitchFamily="34" charset="0"/>
              <a:cs typeface="Times New Roman" panose="02020603050405020304" pitchFamily="18" charset="0"/>
            </a:endParaRPr>
          </a:p>
          <a:p>
            <a:pPr>
              <a:lnSpc>
                <a:spcPct val="107000"/>
              </a:lnSpc>
              <a:spcAft>
                <a:spcPts val="800"/>
              </a:spcAft>
            </a:pPr>
            <a:r>
              <a:rPr lang="es-MX" sz="2000" dirty="0">
                <a:ln w="0"/>
                <a:solidFill>
                  <a:schemeClr val="tx1"/>
                </a:solidFill>
                <a:ea typeface="Calibri" panose="020F0502020204030204" pitchFamily="34" charset="0"/>
                <a:cs typeface="Times New Roman" panose="02020603050405020304" pitchFamily="18" charset="0"/>
              </a:rPr>
              <a:t>Anexo 6 Solicitud de Información: </a:t>
            </a:r>
            <a:r>
              <a:rPr lang="es-MX" sz="2000" b="1" dirty="0" smtClean="0">
                <a:ln w="0"/>
                <a:solidFill>
                  <a:srgbClr val="FF0000"/>
                </a:solidFill>
                <a:ea typeface="Calibri" panose="020F0502020204030204" pitchFamily="34" charset="0"/>
                <a:cs typeface="Times New Roman" panose="02020603050405020304" pitchFamily="18" charset="0"/>
              </a:rPr>
              <a:t>A6–</a:t>
            </a:r>
            <a:r>
              <a:rPr lang="es-MX" sz="2000"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PRODEP</a:t>
            </a:r>
            <a:r>
              <a:rPr lang="es-MX" sz="2000" b="1" dirty="0" smtClean="0">
                <a:ln w="0"/>
                <a:solidFill>
                  <a:srgbClr val="FF0000"/>
                </a:solidFill>
                <a:ea typeface="Calibri" panose="020F0502020204030204" pitchFamily="34" charset="0"/>
                <a:cs typeface="Times New Roman" panose="02020603050405020304" pitchFamily="18" charset="0"/>
              </a:rPr>
              <a:t>-UTA</a:t>
            </a:r>
          </a:p>
          <a:p>
            <a:pPr>
              <a:lnSpc>
                <a:spcPct val="107000"/>
              </a:lnSpc>
              <a:spcAft>
                <a:spcPts val="800"/>
              </a:spcAft>
            </a:pPr>
            <a:r>
              <a:rPr lang="es-MX" sz="2000" dirty="0" smtClean="0">
                <a:ln w="0"/>
                <a:solidFill>
                  <a:schemeClr val="tx1"/>
                </a:solidFill>
                <a:ea typeface="Calibri" panose="020F0502020204030204" pitchFamily="34" charset="0"/>
                <a:cs typeface="Times New Roman" panose="02020603050405020304" pitchFamily="18" charset="0"/>
              </a:rPr>
              <a:t>Anexo </a:t>
            </a:r>
            <a:r>
              <a:rPr lang="es-MX" sz="2000" dirty="0">
                <a:ln w="0"/>
                <a:solidFill>
                  <a:schemeClr val="tx1"/>
                </a:solidFill>
                <a:ea typeface="Calibri" panose="020F0502020204030204" pitchFamily="34" charset="0"/>
                <a:cs typeface="Times New Roman" panose="02020603050405020304" pitchFamily="18" charset="0"/>
              </a:rPr>
              <a:t>7 Informe Final de CS: </a:t>
            </a:r>
            <a:r>
              <a:rPr lang="es-MX" sz="2000" b="1" dirty="0" smtClean="0">
                <a:ln w="0"/>
                <a:solidFill>
                  <a:srgbClr val="FF0000"/>
                </a:solidFill>
                <a:ea typeface="Calibri" panose="020F0502020204030204" pitchFamily="34" charset="0"/>
                <a:cs typeface="Times New Roman" panose="02020603050405020304" pitchFamily="18" charset="0"/>
              </a:rPr>
              <a:t>A7–</a:t>
            </a:r>
            <a:r>
              <a:rPr lang="es-MX" sz="2000"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PRODEP</a:t>
            </a:r>
            <a:r>
              <a:rPr lang="es-MX" sz="2000" b="1" dirty="0" smtClean="0">
                <a:ln w="0"/>
                <a:solidFill>
                  <a:srgbClr val="FF0000"/>
                </a:solidFill>
                <a:ea typeface="Calibri" panose="020F0502020204030204" pitchFamily="34" charset="0"/>
                <a:cs typeface="Times New Roman" panose="02020603050405020304" pitchFamily="18" charset="0"/>
              </a:rPr>
              <a:t>-UTA</a:t>
            </a:r>
          </a:p>
          <a:p>
            <a:pPr>
              <a:lnSpc>
                <a:spcPct val="107000"/>
              </a:lnSpc>
              <a:spcAft>
                <a:spcPts val="800"/>
              </a:spcAft>
            </a:pPr>
            <a:r>
              <a:rPr lang="es-MX" sz="2000" dirty="0" smtClean="0">
                <a:ln w="0"/>
                <a:solidFill>
                  <a:schemeClr val="tx1"/>
                </a:solidFill>
                <a:ea typeface="Calibri" panose="020F0502020204030204" pitchFamily="34" charset="0"/>
                <a:cs typeface="Times New Roman" panose="02020603050405020304" pitchFamily="18" charset="0"/>
              </a:rPr>
              <a:t>Anexo </a:t>
            </a:r>
            <a:r>
              <a:rPr lang="es-MX" sz="2000" dirty="0">
                <a:ln w="0"/>
                <a:solidFill>
                  <a:schemeClr val="tx1"/>
                </a:solidFill>
                <a:ea typeface="Calibri" panose="020F0502020204030204" pitchFamily="34" charset="0"/>
                <a:cs typeface="Times New Roman" panose="02020603050405020304" pitchFamily="18" charset="0"/>
              </a:rPr>
              <a:t>8 Cédula de Quejas y Denuncias: </a:t>
            </a:r>
            <a:r>
              <a:rPr lang="es-MX" sz="2000" b="1" dirty="0" smtClean="0">
                <a:ln w="0"/>
                <a:solidFill>
                  <a:srgbClr val="FF0000"/>
                </a:solidFill>
                <a:ea typeface="Calibri" panose="020F0502020204030204" pitchFamily="34" charset="0"/>
                <a:cs typeface="Times New Roman" panose="02020603050405020304" pitchFamily="18" charset="0"/>
              </a:rPr>
              <a:t>A8–</a:t>
            </a:r>
            <a:r>
              <a:rPr lang="es-MX" sz="2000" b="1" dirty="0">
                <a:ln w="0"/>
                <a:solidFill>
                  <a:srgbClr val="FF0000"/>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PRODEP</a:t>
            </a:r>
            <a:r>
              <a:rPr lang="es-MX" sz="2000" b="1" dirty="0" smtClean="0">
                <a:ln w="0"/>
                <a:solidFill>
                  <a:srgbClr val="FF0000"/>
                </a:solidFill>
                <a:ea typeface="Calibri" panose="020F0502020204030204" pitchFamily="34" charset="0"/>
                <a:cs typeface="Times New Roman" panose="02020603050405020304" pitchFamily="18" charset="0"/>
              </a:rPr>
              <a:t>-UTA</a:t>
            </a:r>
          </a:p>
        </p:txBody>
      </p:sp>
      <p:sp>
        <p:nvSpPr>
          <p:cNvPr id="11" name="Rectángulo 10"/>
          <p:cNvSpPr/>
          <p:nvPr/>
        </p:nvSpPr>
        <p:spPr>
          <a:xfrm>
            <a:off x="524968" y="529388"/>
            <a:ext cx="7422150" cy="461665"/>
          </a:xfrm>
          <a:prstGeom prst="rect">
            <a:avLst/>
          </a:prstGeom>
        </p:spPr>
        <p:txBody>
          <a:bodyPr wrap="square">
            <a:spAutoFit/>
          </a:bodyPr>
          <a:lstStyle/>
          <a:p>
            <a:pPr lvl="0" algn="just">
              <a:spcAft>
                <a:spcPts val="0"/>
              </a:spcAft>
            </a:pPr>
            <a:r>
              <a:rPr lang="es-ES_tradnl"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Como </a:t>
            </a:r>
            <a:r>
              <a:rPr lang="es-ES_tradnl"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nombrar los archivos de </a:t>
            </a:r>
            <a:r>
              <a:rPr lang="es-ES_tradnl" sz="2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CS</a:t>
            </a:r>
            <a:endParaRPr lang="es-ES_tradnl"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12" name="Rectángulo 11"/>
          <p:cNvSpPr/>
          <p:nvPr/>
        </p:nvSpPr>
        <p:spPr>
          <a:xfrm>
            <a:off x="1173242" y="5731327"/>
            <a:ext cx="9456903" cy="32284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07000"/>
              </a:lnSpc>
              <a:spcAft>
                <a:spcPts val="800"/>
              </a:spcAft>
            </a:pPr>
            <a:r>
              <a:rPr lang="es-MX" sz="14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cs typeface="Times New Roman" panose="02020603050405020304" pitchFamily="18" charset="0"/>
              </a:rPr>
              <a:t>NOTA: SI NO CUMPLEN CON ESTOS REQUISITOS, SE LES REGRESARÁN LOS ARCHIVOS Y NO SERÁN VALIDADOS.</a:t>
            </a:r>
          </a:p>
        </p:txBody>
      </p:sp>
    </p:spTree>
    <p:extLst>
      <p:ext uri="{BB962C8B-B14F-4D97-AF65-F5344CB8AC3E}">
        <p14:creationId xmlns:p14="http://schemas.microsoft.com/office/powerpoint/2010/main" val="26468168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graphicFrame>
        <p:nvGraphicFramePr>
          <p:cNvPr id="10" name="Marcador de contenido 5"/>
          <p:cNvGraphicFramePr>
            <a:graphicFrameLocks/>
          </p:cNvGraphicFramePr>
          <p:nvPr>
            <p:extLst>
              <p:ext uri="{D42A27DB-BD31-4B8C-83A1-F6EECF244321}">
                <p14:modId xmlns:p14="http://schemas.microsoft.com/office/powerpoint/2010/main" val="463422145"/>
              </p:ext>
            </p:extLst>
          </p:nvPr>
        </p:nvGraphicFramePr>
        <p:xfrm>
          <a:off x="4590271" y="1219627"/>
          <a:ext cx="6938682"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ángulo 10"/>
          <p:cNvSpPr/>
          <p:nvPr/>
        </p:nvSpPr>
        <p:spPr>
          <a:xfrm>
            <a:off x="575560" y="513412"/>
            <a:ext cx="7260275" cy="707886"/>
          </a:xfrm>
          <a:prstGeom prst="rect">
            <a:avLst/>
          </a:prstGeom>
        </p:spPr>
        <p:txBody>
          <a:bodyPr wrap="square">
            <a:spAutoFit/>
          </a:bodyPr>
          <a:lstStyle/>
          <a:p>
            <a:pPr lvl="0" algn="just">
              <a:spcAft>
                <a:spcPts val="0"/>
              </a:spcAft>
            </a:pPr>
            <a:r>
              <a:rPr lang="es-ES_tradnl"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rPr>
              <a:t>Para llevar a cabo el Seguimiento de la CS, llevamos un control mediante dos tipos de Reportes:</a:t>
            </a:r>
            <a:endParaRPr lang="es-MX"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S Mincho"/>
              <a:cs typeface="Times New Roman" panose="02020603050405020304" pitchFamily="18" charset="0"/>
            </a:endParaRPr>
          </a:p>
        </p:txBody>
      </p:sp>
      <p:sp>
        <p:nvSpPr>
          <p:cNvPr id="2" name="Rectángulo 1"/>
          <p:cNvSpPr/>
          <p:nvPr/>
        </p:nvSpPr>
        <p:spPr>
          <a:xfrm>
            <a:off x="775095" y="4115410"/>
            <a:ext cx="515473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_tradnl" b="1" dirty="0">
                <a:ln w="0"/>
                <a:solidFill>
                  <a:schemeClr val="tx1"/>
                </a:solidFill>
                <a:latin typeface="Arial" panose="020B0604020202020204" pitchFamily="34" charset="0"/>
                <a:ea typeface="MS Mincho"/>
              </a:rPr>
              <a:t>Importante:</a:t>
            </a:r>
          </a:p>
          <a:p>
            <a:pPr algn="just"/>
            <a:r>
              <a:rPr lang="es-ES_tradnl" b="1" dirty="0">
                <a:ln w="0"/>
                <a:solidFill>
                  <a:schemeClr val="tx1"/>
                </a:solidFill>
                <a:latin typeface="Arial" panose="020B0604020202020204" pitchFamily="34" charset="0"/>
                <a:ea typeface="MS Mincho"/>
              </a:rPr>
              <a:t>El seguimiento se realizará por lo menos dos veces al año, el primero será un mes después de que se solicite a las Instancias Ejecutoras el inicio de las actividades de CS y el segundo al final del ejercicio. </a:t>
            </a:r>
            <a:endParaRPr lang="es-MX" sz="2800" b="1" dirty="0">
              <a:ln w="0"/>
              <a:solidFill>
                <a:schemeClr val="tx1"/>
              </a:solidFill>
            </a:endParaRPr>
          </a:p>
        </p:txBody>
      </p:sp>
    </p:spTree>
    <p:extLst>
      <p:ext uri="{BB962C8B-B14F-4D97-AF65-F5344CB8AC3E}">
        <p14:creationId xmlns:p14="http://schemas.microsoft.com/office/powerpoint/2010/main" val="33364612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Rectángulo 2"/>
          <p:cNvSpPr/>
          <p:nvPr/>
        </p:nvSpPr>
        <p:spPr>
          <a:xfrm>
            <a:off x="441063" y="1158366"/>
            <a:ext cx="11144922" cy="517275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pic>
        <p:nvPicPr>
          <p:cNvPr id="11" name="Imagen 10"/>
          <p:cNvPicPr>
            <a:picLocks noChangeAspect="1"/>
          </p:cNvPicPr>
          <p:nvPr/>
        </p:nvPicPr>
        <p:blipFill>
          <a:blip r:embed="rId3"/>
          <a:stretch>
            <a:fillRect/>
          </a:stretch>
        </p:blipFill>
        <p:spPr>
          <a:xfrm>
            <a:off x="1033830" y="1158366"/>
            <a:ext cx="9750710" cy="618917"/>
          </a:xfrm>
          <a:prstGeom prst="rect">
            <a:avLst/>
          </a:prstGeom>
        </p:spPr>
      </p:pic>
      <p:pic>
        <p:nvPicPr>
          <p:cNvPr id="6" name="Imagen 5"/>
          <p:cNvPicPr/>
          <p:nvPr/>
        </p:nvPicPr>
        <p:blipFill rotWithShape="1">
          <a:blip r:embed="rId4"/>
          <a:srcRect l="2037" r="18363" b="28759"/>
          <a:stretch/>
        </p:blipFill>
        <p:spPr bwMode="auto">
          <a:xfrm>
            <a:off x="1195387" y="1806303"/>
            <a:ext cx="9250288" cy="38365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0086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448906" y="597189"/>
            <a:ext cx="8100004" cy="900246"/>
          </a:xfrm>
          <a:prstGeom prst="rect">
            <a:avLst/>
          </a:prstGeom>
        </p:spPr>
        <p:txBody>
          <a:bodyPr wrap="square">
            <a:spAutoFit/>
          </a:bodyPr>
          <a:lstStyle/>
          <a:p>
            <a:pPr lvl="0">
              <a:lnSpc>
                <a:spcPct val="105000"/>
              </a:lnSpc>
              <a:spcAft>
                <a:spcPts val="0"/>
              </a:spcAft>
            </a:pP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1. Acuse </a:t>
            </a: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de recibido del oficio </a:t>
            </a: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514.2.2.28/2020 Nombramiento Responsable de CS </a:t>
            </a:r>
            <a:endPar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p:txBody>
      </p:sp>
      <p:cxnSp>
        <p:nvCxnSpPr>
          <p:cNvPr id="15" name="Conector recto de flecha 14"/>
          <p:cNvCxnSpPr/>
          <p:nvPr/>
        </p:nvCxnSpPr>
        <p:spPr>
          <a:xfrm flipH="1">
            <a:off x="5967663" y="2614631"/>
            <a:ext cx="2403287" cy="18718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ectángulo 16"/>
          <p:cNvSpPr/>
          <p:nvPr/>
        </p:nvSpPr>
        <p:spPr>
          <a:xfrm>
            <a:off x="8133347" y="1393297"/>
            <a:ext cx="3441642" cy="1221334"/>
          </a:xfrm>
          <a:prstGeom prst="rect">
            <a:avLst/>
          </a:prstGeom>
        </p:spPr>
        <p:txBody>
          <a:bodyPr wrap="square">
            <a:spAutoFit/>
          </a:bodyPr>
          <a:lstStyle/>
          <a:p>
            <a:pPr algn="just"/>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Con sello de la universidad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o el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nombre, firma y fecha de la persona que recibió dicho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comunicado.</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16" name="Imagen 15"/>
          <p:cNvPicPr/>
          <p:nvPr/>
        </p:nvPicPr>
        <p:blipFill>
          <a:blip r:embed="rId3">
            <a:extLst>
              <a:ext uri="{28A0092B-C50C-407E-A947-70E740481C1C}">
                <a14:useLocalDpi xmlns:a14="http://schemas.microsoft.com/office/drawing/2010/main" val="0"/>
              </a:ext>
            </a:extLst>
          </a:blip>
          <a:srcRect/>
          <a:stretch>
            <a:fillRect/>
          </a:stretch>
        </p:blipFill>
        <p:spPr bwMode="auto">
          <a:xfrm>
            <a:off x="1954582" y="1393297"/>
            <a:ext cx="4013081" cy="4805484"/>
          </a:xfrm>
          <a:prstGeom prst="rect">
            <a:avLst/>
          </a:prstGeom>
          <a:noFill/>
          <a:ln>
            <a:noFill/>
          </a:ln>
        </p:spPr>
      </p:pic>
      <p:sp>
        <p:nvSpPr>
          <p:cNvPr id="7" name="Rectángulo 6"/>
          <p:cNvSpPr/>
          <p:nvPr/>
        </p:nvSpPr>
        <p:spPr>
          <a:xfrm>
            <a:off x="7253207" y="4731954"/>
            <a:ext cx="4164216" cy="674031"/>
          </a:xfrm>
          <a:prstGeom prst="rect">
            <a:avLst/>
          </a:prstGeom>
        </p:spPr>
        <p:txBody>
          <a:bodyPr wrap="square">
            <a:spAutoFit/>
          </a:bodyPr>
          <a:lstStyle/>
          <a:p>
            <a:pPr lvl="0" algn="just">
              <a:lnSpc>
                <a:spcPct val="105000"/>
              </a:lnSpc>
              <a:spcAft>
                <a:spcPts val="800"/>
              </a:spcAft>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RES-PRODEP-UT/UP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rPr>
              <a:t>(iniciales de la universidad) </a:t>
            </a:r>
          </a:p>
        </p:txBody>
      </p:sp>
    </p:spTree>
    <p:extLst>
      <p:ext uri="{BB962C8B-B14F-4D97-AF65-F5344CB8AC3E}">
        <p14:creationId xmlns:p14="http://schemas.microsoft.com/office/powerpoint/2010/main" val="31191225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41063" y="1158366"/>
            <a:ext cx="11144922" cy="517275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pic>
        <p:nvPicPr>
          <p:cNvPr id="11" name="Imagen 10"/>
          <p:cNvPicPr>
            <a:picLocks noChangeAspect="1"/>
          </p:cNvPicPr>
          <p:nvPr/>
        </p:nvPicPr>
        <p:blipFill>
          <a:blip r:embed="rId3"/>
          <a:stretch>
            <a:fillRect/>
          </a:stretch>
        </p:blipFill>
        <p:spPr>
          <a:xfrm>
            <a:off x="1033830" y="1158366"/>
            <a:ext cx="9750710" cy="618917"/>
          </a:xfrm>
          <a:prstGeom prst="rect">
            <a:avLst/>
          </a:prstGeom>
        </p:spPr>
      </p:pic>
      <p:pic>
        <p:nvPicPr>
          <p:cNvPr id="2" name="Imagen 1"/>
          <p:cNvPicPr>
            <a:picLocks noChangeAspect="1"/>
          </p:cNvPicPr>
          <p:nvPr/>
        </p:nvPicPr>
        <p:blipFill>
          <a:blip r:embed="rId4"/>
          <a:stretch>
            <a:fillRect/>
          </a:stretch>
        </p:blipFill>
        <p:spPr>
          <a:xfrm>
            <a:off x="1222762" y="1894420"/>
            <a:ext cx="9561778" cy="4319567"/>
          </a:xfrm>
          <a:prstGeom prst="rect">
            <a:avLst/>
          </a:prstGeom>
        </p:spPr>
      </p:pic>
    </p:spTree>
    <p:extLst>
      <p:ext uri="{BB962C8B-B14F-4D97-AF65-F5344CB8AC3E}">
        <p14:creationId xmlns:p14="http://schemas.microsoft.com/office/powerpoint/2010/main" val="10070089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41063" y="1158366"/>
            <a:ext cx="11144922" cy="517275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pic>
        <p:nvPicPr>
          <p:cNvPr id="4" name="Imagen 3"/>
          <p:cNvPicPr>
            <a:picLocks noChangeAspect="1"/>
          </p:cNvPicPr>
          <p:nvPr/>
        </p:nvPicPr>
        <p:blipFill>
          <a:blip r:embed="rId3"/>
          <a:stretch>
            <a:fillRect/>
          </a:stretch>
        </p:blipFill>
        <p:spPr>
          <a:xfrm>
            <a:off x="844476" y="1158366"/>
            <a:ext cx="9601199" cy="966809"/>
          </a:xfrm>
          <a:prstGeom prst="rect">
            <a:avLst/>
          </a:prstGeom>
        </p:spPr>
      </p:pic>
      <p:pic>
        <p:nvPicPr>
          <p:cNvPr id="7" name="Imagen 6"/>
          <p:cNvPicPr>
            <a:picLocks noChangeAspect="1"/>
          </p:cNvPicPr>
          <p:nvPr/>
        </p:nvPicPr>
        <p:blipFill>
          <a:blip r:embed="rId4"/>
          <a:stretch>
            <a:fillRect/>
          </a:stretch>
        </p:blipFill>
        <p:spPr>
          <a:xfrm>
            <a:off x="844476" y="2438187"/>
            <a:ext cx="10488274" cy="2613116"/>
          </a:xfrm>
          <a:prstGeom prst="rect">
            <a:avLst/>
          </a:prstGeom>
        </p:spPr>
      </p:pic>
    </p:spTree>
    <p:extLst>
      <p:ext uri="{BB962C8B-B14F-4D97-AF65-F5344CB8AC3E}">
        <p14:creationId xmlns:p14="http://schemas.microsoft.com/office/powerpoint/2010/main" val="36468462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4" name="Rectángulo 13"/>
          <p:cNvSpPr/>
          <p:nvPr/>
        </p:nvSpPr>
        <p:spPr>
          <a:xfrm>
            <a:off x="1112010" y="1325253"/>
            <a:ext cx="10118974"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S_tradnl" sz="1600" b="1" dirty="0">
                <a:solidFill>
                  <a:schemeClr val="dk1"/>
                </a:solidFill>
                <a:latin typeface="Arial" panose="020B0604020202020204" pitchFamily="34" charset="0"/>
                <a:ea typeface="MS Mincho"/>
              </a:rPr>
              <a:t>Ubicar una liga de acceso para consultar la información concerniente a la Contraloría Social del </a:t>
            </a:r>
            <a:r>
              <a:rPr lang="es-ES_tradnl" sz="1600" b="1" dirty="0" smtClean="0">
                <a:solidFill>
                  <a:schemeClr val="dk1"/>
                </a:solidFill>
                <a:latin typeface="Arial" panose="020B0604020202020204" pitchFamily="34" charset="0"/>
                <a:ea typeface="MS Mincho"/>
              </a:rPr>
              <a:t>PRODEP, </a:t>
            </a:r>
            <a:r>
              <a:rPr lang="es-ES_tradnl" sz="1600" b="1" dirty="0">
                <a:solidFill>
                  <a:schemeClr val="dk1"/>
                </a:solidFill>
                <a:latin typeface="Arial" panose="020B0604020202020204" pitchFamily="34" charset="0"/>
                <a:ea typeface="MS Mincho"/>
              </a:rPr>
              <a:t>utilizando para ello el siguiente logotipo:</a:t>
            </a:r>
            <a:endParaRPr lang="es-MX" sz="1600" b="1" dirty="0">
              <a:solidFill>
                <a:schemeClr val="dk1"/>
              </a:solidFill>
              <a:latin typeface="Arial" panose="020B0604020202020204" pitchFamily="34" charset="0"/>
              <a:ea typeface="MS Mincho"/>
            </a:endParaRPr>
          </a:p>
        </p:txBody>
      </p:sp>
      <p:pic>
        <p:nvPicPr>
          <p:cNvPr id="17" name="Imagen 16">
            <a:extLst>
              <a:ext uri="{FF2B5EF4-FFF2-40B4-BE49-F238E27FC236}">
                <a16:creationId xmlns="" xmlns:a16="http://schemas.microsoft.com/office/drawing/2014/main" id="{A2A5559C-DECF-4E19-AD57-B8C7032F4274}"/>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67488" y="1943892"/>
            <a:ext cx="839487" cy="585436"/>
          </a:xfrm>
          <a:prstGeom prst="rect">
            <a:avLst/>
          </a:prstGeom>
        </p:spPr>
      </p:pic>
      <p:sp>
        <p:nvSpPr>
          <p:cNvPr id="15" name="Rectángulo 14"/>
          <p:cNvSpPr/>
          <p:nvPr/>
        </p:nvSpPr>
        <p:spPr>
          <a:xfrm>
            <a:off x="1112010" y="2589546"/>
            <a:ext cx="10118974"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S_tradnl" sz="1600" b="1" dirty="0">
                <a:solidFill>
                  <a:schemeClr val="dk1"/>
                </a:solidFill>
                <a:latin typeface="Arial" panose="020B0604020202020204" pitchFamily="34" charset="0"/>
                <a:ea typeface="MS Mincho"/>
              </a:rPr>
              <a:t>Al ingresar debe estar diferenciado el ejercicio fiscal que se trate y el Programa, para estar en condiciones de diferenciarlos y consultarlos en los próximos años, como se muestra a continuación:</a:t>
            </a:r>
            <a:endParaRPr lang="es-MX" sz="1600" b="1" dirty="0">
              <a:solidFill>
                <a:schemeClr val="dk1"/>
              </a:solidFill>
              <a:latin typeface="Arial" panose="020B0604020202020204" pitchFamily="34" charset="0"/>
              <a:ea typeface="MS Mincho"/>
            </a:endParaRPr>
          </a:p>
        </p:txBody>
      </p:sp>
      <p:sp>
        <p:nvSpPr>
          <p:cNvPr id="16" name="Rectángulo 15"/>
          <p:cNvSpPr/>
          <p:nvPr/>
        </p:nvSpPr>
        <p:spPr>
          <a:xfrm>
            <a:off x="1078138" y="679590"/>
            <a:ext cx="6582251"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S_tradnl" sz="1600" b="1" dirty="0">
                <a:latin typeface="Arial" panose="020B0604020202020204" pitchFamily="34" charset="0"/>
                <a:ea typeface="MS Mincho"/>
              </a:rPr>
              <a:t>Cada IE deberá </a:t>
            </a:r>
            <a:r>
              <a:rPr lang="es-ES_tradnl" sz="1600" b="1" dirty="0" smtClean="0">
                <a:latin typeface="Arial" panose="020B0604020202020204" pitchFamily="34" charset="0"/>
                <a:ea typeface="MS Mincho"/>
              </a:rPr>
              <a:t>colocar en </a:t>
            </a:r>
            <a:r>
              <a:rPr lang="es-ES_tradnl" sz="1600" b="1" dirty="0">
                <a:latin typeface="Arial" panose="020B0604020202020204" pitchFamily="34" charset="0"/>
                <a:ea typeface="MS Mincho"/>
              </a:rPr>
              <a:t>su respectiva página WEB lo siguiente:</a:t>
            </a:r>
            <a:endParaRPr lang="es-MX" sz="2400" b="1" dirty="0"/>
          </a:p>
        </p:txBody>
      </p:sp>
      <p:sp>
        <p:nvSpPr>
          <p:cNvPr id="18" name="Rectángulo 17"/>
          <p:cNvSpPr/>
          <p:nvPr/>
        </p:nvSpPr>
        <p:spPr>
          <a:xfrm>
            <a:off x="1112009" y="3348857"/>
            <a:ext cx="7763049"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q"/>
            </a:pPr>
            <a:r>
              <a:rPr lang="es-ES_tradnl" sz="1400" b="1" dirty="0">
                <a:solidFill>
                  <a:schemeClr val="dk1"/>
                </a:solidFill>
                <a:latin typeface="Arial" panose="020B0604020202020204" pitchFamily="34" charset="0"/>
                <a:ea typeface="MS Mincho"/>
              </a:rPr>
              <a:t>Contraloría Social 2020 del </a:t>
            </a:r>
            <a:r>
              <a:rPr lang="es-ES_tradnl" sz="1400" b="1" dirty="0" smtClean="0">
                <a:latin typeface="Arial" panose="020B0604020202020204" pitchFamily="34" charset="0"/>
                <a:ea typeface="MS Mincho"/>
              </a:rPr>
              <a:t>Programa para el desarrollo Profesional Docente</a:t>
            </a:r>
            <a:endParaRPr lang="es-MX" sz="1400" b="1" dirty="0">
              <a:solidFill>
                <a:schemeClr val="dk1"/>
              </a:solidFill>
              <a:latin typeface="Arial" panose="020B0604020202020204" pitchFamily="34" charset="0"/>
              <a:ea typeface="MS Mincho"/>
            </a:endParaRPr>
          </a:p>
        </p:txBody>
      </p:sp>
      <p:sp>
        <p:nvSpPr>
          <p:cNvPr id="21" name="Rectángulo 20"/>
          <p:cNvSpPr/>
          <p:nvPr/>
        </p:nvSpPr>
        <p:spPr>
          <a:xfrm>
            <a:off x="1112010" y="3819393"/>
            <a:ext cx="7590926"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q"/>
            </a:pPr>
            <a:r>
              <a:rPr lang="es-ES_tradnl" sz="1400" b="1" dirty="0">
                <a:solidFill>
                  <a:schemeClr val="dk1"/>
                </a:solidFill>
                <a:latin typeface="Arial" panose="020B0604020202020204" pitchFamily="34" charset="0"/>
                <a:ea typeface="MS Mincho"/>
              </a:rPr>
              <a:t>Contraloría Social 2019 del </a:t>
            </a:r>
            <a:r>
              <a:rPr lang="es-ES_tradnl" sz="1400" b="1" dirty="0">
                <a:latin typeface="Arial" panose="020B0604020202020204" pitchFamily="34" charset="0"/>
                <a:ea typeface="MS Mincho"/>
              </a:rPr>
              <a:t>Programa para el desarrollo Profesional Docente </a:t>
            </a:r>
            <a:endParaRPr lang="es-MX" sz="1400" b="1" dirty="0">
              <a:solidFill>
                <a:schemeClr val="dk1"/>
              </a:solidFill>
              <a:latin typeface="Arial" panose="020B0604020202020204" pitchFamily="34" charset="0"/>
              <a:ea typeface="MS Mincho"/>
            </a:endParaRPr>
          </a:p>
        </p:txBody>
      </p:sp>
      <p:sp>
        <p:nvSpPr>
          <p:cNvPr id="22" name="Rectángulo 21"/>
          <p:cNvSpPr/>
          <p:nvPr/>
        </p:nvSpPr>
        <p:spPr>
          <a:xfrm>
            <a:off x="1112009" y="4613150"/>
            <a:ext cx="9785486"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_tradnl" b="1" dirty="0">
                <a:solidFill>
                  <a:schemeClr val="dk1"/>
                </a:solidFill>
                <a:latin typeface="Arial" panose="020B0604020202020204" pitchFamily="34" charset="0"/>
                <a:ea typeface="MS Mincho"/>
              </a:rPr>
              <a:t>IMPORTANTE:</a:t>
            </a:r>
          </a:p>
          <a:p>
            <a:pPr algn="just"/>
            <a:r>
              <a:rPr lang="es-ES_tradnl" b="1" dirty="0">
                <a:solidFill>
                  <a:schemeClr val="dk1"/>
                </a:solidFill>
                <a:latin typeface="Arial" panose="020B0604020202020204" pitchFamily="34" charset="0"/>
                <a:ea typeface="MS Mincho"/>
              </a:rPr>
              <a:t>Deberán de subir la información de las Actividades de Contraloría Social en diferentes apartados, cabe señalar que los Formatos confidenciales, se mandarán por correo electrónico no serán públicos, solamente en la página se harán notas informativas.</a:t>
            </a:r>
            <a:endParaRPr lang="es-MX" b="1" dirty="0">
              <a:solidFill>
                <a:schemeClr val="dk1"/>
              </a:solidFill>
              <a:latin typeface="Arial" panose="020B0604020202020204" pitchFamily="34" charset="0"/>
              <a:ea typeface="MS Mincho"/>
            </a:endParaRPr>
          </a:p>
        </p:txBody>
      </p:sp>
      <p:sp>
        <p:nvSpPr>
          <p:cNvPr id="19" name="Rectángulo 18"/>
          <p:cNvSpPr/>
          <p:nvPr/>
        </p:nvSpPr>
        <p:spPr>
          <a:xfrm>
            <a:off x="1112010" y="4230157"/>
            <a:ext cx="7590926"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q"/>
            </a:pPr>
            <a:r>
              <a:rPr lang="es-ES_tradnl" sz="1400" b="1" dirty="0">
                <a:solidFill>
                  <a:schemeClr val="dk1"/>
                </a:solidFill>
                <a:latin typeface="Arial" panose="020B0604020202020204" pitchFamily="34" charset="0"/>
                <a:ea typeface="MS Mincho"/>
              </a:rPr>
              <a:t>Contraloría Social </a:t>
            </a:r>
            <a:r>
              <a:rPr lang="es-ES_tradnl" sz="1400" b="1" dirty="0" smtClean="0">
                <a:solidFill>
                  <a:schemeClr val="dk1"/>
                </a:solidFill>
                <a:latin typeface="Arial" panose="020B0604020202020204" pitchFamily="34" charset="0"/>
                <a:ea typeface="MS Mincho"/>
              </a:rPr>
              <a:t>2018 </a:t>
            </a:r>
            <a:r>
              <a:rPr lang="es-ES_tradnl" sz="1400" b="1" dirty="0">
                <a:solidFill>
                  <a:schemeClr val="dk1"/>
                </a:solidFill>
                <a:latin typeface="Arial" panose="020B0604020202020204" pitchFamily="34" charset="0"/>
                <a:ea typeface="MS Mincho"/>
              </a:rPr>
              <a:t>del </a:t>
            </a:r>
            <a:r>
              <a:rPr lang="es-ES_tradnl" sz="1400" b="1" dirty="0">
                <a:latin typeface="Arial" panose="020B0604020202020204" pitchFamily="34" charset="0"/>
                <a:ea typeface="MS Mincho"/>
              </a:rPr>
              <a:t>Programa para el desarrollo Profesional Docente </a:t>
            </a:r>
            <a:endParaRPr lang="es-MX" sz="1400" b="1" dirty="0">
              <a:solidFill>
                <a:schemeClr val="dk1"/>
              </a:solidFill>
              <a:latin typeface="Arial" panose="020B0604020202020204" pitchFamily="34" charset="0"/>
              <a:ea typeface="MS Mincho"/>
            </a:endParaRPr>
          </a:p>
        </p:txBody>
      </p:sp>
    </p:spTree>
    <p:extLst>
      <p:ext uri="{BB962C8B-B14F-4D97-AF65-F5344CB8AC3E}">
        <p14:creationId xmlns:p14="http://schemas.microsoft.com/office/powerpoint/2010/main" val="30174897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9" name="Rectángulo 28"/>
          <p:cNvSpPr/>
          <p:nvPr/>
        </p:nvSpPr>
        <p:spPr>
          <a:xfrm>
            <a:off x="673768" y="641684"/>
            <a:ext cx="9771907" cy="574835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graphicFrame>
        <p:nvGraphicFramePr>
          <p:cNvPr id="30" name="Tabla 29"/>
          <p:cNvGraphicFramePr>
            <a:graphicFrameLocks noGrp="1"/>
          </p:cNvGraphicFramePr>
          <p:nvPr>
            <p:extLst>
              <p:ext uri="{D42A27DB-BD31-4B8C-83A1-F6EECF244321}">
                <p14:modId xmlns:p14="http://schemas.microsoft.com/office/powerpoint/2010/main" val="2795212637"/>
              </p:ext>
            </p:extLst>
          </p:nvPr>
        </p:nvGraphicFramePr>
        <p:xfrm>
          <a:off x="871746" y="777369"/>
          <a:ext cx="9282906" cy="4286793"/>
        </p:xfrm>
        <a:graphic>
          <a:graphicData uri="http://schemas.openxmlformats.org/drawingml/2006/table">
            <a:tbl>
              <a:tblPr firstRow="1" firstCol="1" bandRow="1">
                <a:tableStyleId>{5C22544A-7EE6-4342-B048-85BDC9FD1C3A}</a:tableStyleId>
              </a:tblPr>
              <a:tblGrid>
                <a:gridCol w="1766123">
                  <a:extLst>
                    <a:ext uri="{9D8B030D-6E8A-4147-A177-3AD203B41FA5}">
                      <a16:colId xmlns="" xmlns:a16="http://schemas.microsoft.com/office/drawing/2014/main" val="20000"/>
                    </a:ext>
                  </a:extLst>
                </a:gridCol>
                <a:gridCol w="7516783">
                  <a:extLst>
                    <a:ext uri="{9D8B030D-6E8A-4147-A177-3AD203B41FA5}">
                      <a16:colId xmlns="" xmlns:a16="http://schemas.microsoft.com/office/drawing/2014/main" val="20001"/>
                    </a:ext>
                  </a:extLst>
                </a:gridCol>
              </a:tblGrid>
              <a:tr h="0">
                <a:tc>
                  <a:txBody>
                    <a:bodyPr/>
                    <a:lstStyle/>
                    <a:p>
                      <a:pPr marL="371475" algn="just">
                        <a:spcAft>
                          <a:spcPts val="0"/>
                        </a:spcAft>
                      </a:pPr>
                      <a:r>
                        <a:rPr lang="es-ES_tradnl" sz="900" dirty="0">
                          <a:solidFill>
                            <a:sysClr val="windowText" lastClr="000000"/>
                          </a:solidFill>
                          <a:effectLst/>
                        </a:rPr>
                        <a:t> </a:t>
                      </a:r>
                      <a:endParaRPr lang="es-MX" sz="900" dirty="0">
                        <a:solidFill>
                          <a:sysClr val="windowText" lastClr="000000"/>
                        </a:solidFill>
                        <a:effectLst/>
                      </a:endParaRPr>
                    </a:p>
                    <a:p>
                      <a:pPr marL="371475" algn="just">
                        <a:spcAft>
                          <a:spcPts val="0"/>
                        </a:spcAft>
                      </a:pPr>
                      <a:r>
                        <a:rPr lang="es-ES_tradnl" sz="900" dirty="0">
                          <a:solidFill>
                            <a:sysClr val="windowText" lastClr="000000"/>
                          </a:solidFill>
                          <a:effectLst/>
                        </a:rPr>
                        <a:t>Sección</a:t>
                      </a:r>
                    </a:p>
                    <a:p>
                      <a:pPr marL="371475" algn="just">
                        <a:spcAft>
                          <a:spcPts val="0"/>
                        </a:spcAft>
                      </a:pPr>
                      <a:r>
                        <a:rPr lang="es-ES_tradnl" sz="900" dirty="0">
                          <a:solidFill>
                            <a:sysClr val="windowText" lastClr="000000"/>
                          </a:solidFill>
                          <a:effectLst/>
                        </a:rPr>
                        <a:t> </a:t>
                      </a:r>
                      <a:endParaRPr lang="es-MX" sz="9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tc>
                  <a:txBody>
                    <a:bodyPr/>
                    <a:lstStyle/>
                    <a:p>
                      <a:pPr marL="371475" algn="just">
                        <a:spcAft>
                          <a:spcPts val="0"/>
                        </a:spcAft>
                      </a:pPr>
                      <a:r>
                        <a:rPr lang="es-ES_tradnl" sz="900" dirty="0">
                          <a:solidFill>
                            <a:sysClr val="windowText" lastClr="000000"/>
                          </a:solidFill>
                          <a:effectLst/>
                        </a:rPr>
                        <a:t> </a:t>
                      </a:r>
                      <a:endParaRPr lang="es-MX" sz="900" dirty="0">
                        <a:solidFill>
                          <a:sysClr val="windowText" lastClr="000000"/>
                        </a:solidFill>
                        <a:effectLst/>
                      </a:endParaRPr>
                    </a:p>
                    <a:p>
                      <a:pPr marL="371475" algn="just">
                        <a:spcAft>
                          <a:spcPts val="0"/>
                        </a:spcAft>
                      </a:pPr>
                      <a:r>
                        <a:rPr lang="es-ES_tradnl" sz="900" dirty="0">
                          <a:solidFill>
                            <a:sysClr val="windowText" lastClr="000000"/>
                          </a:solidFill>
                          <a:effectLst/>
                        </a:rPr>
                        <a:t>Información </a:t>
                      </a:r>
                      <a:r>
                        <a:rPr lang="es-ES_tradnl" sz="900" dirty="0" smtClean="0">
                          <a:solidFill>
                            <a:sysClr val="windowText" lastClr="000000"/>
                          </a:solidFill>
                          <a:effectLst/>
                        </a:rPr>
                        <a:t>(Guion </a:t>
                      </a:r>
                      <a:r>
                        <a:rPr lang="es-ES_tradnl" sz="900" dirty="0">
                          <a:solidFill>
                            <a:sysClr val="windowText" lastClr="000000"/>
                          </a:solidFill>
                          <a:effectLst/>
                        </a:rPr>
                        <a:t>Página de cada universidad)</a:t>
                      </a:r>
                      <a:endParaRPr lang="es-MX" sz="9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extLst>
                  <a:ext uri="{0D108BD9-81ED-4DB2-BD59-A6C34878D82A}">
                    <a16:rowId xmlns="" xmlns:a16="http://schemas.microsoft.com/office/drawing/2014/main" val="10000"/>
                  </a:ext>
                </a:extLst>
              </a:tr>
              <a:tr h="639309">
                <a:tc>
                  <a:txBody>
                    <a:bodyPr/>
                    <a:lstStyle/>
                    <a:p>
                      <a:pPr marL="0" lvl="0" indent="0" algn="just">
                        <a:spcAft>
                          <a:spcPts val="0"/>
                        </a:spcAft>
                        <a:buFont typeface="+mj-lt"/>
                        <a:buNone/>
                      </a:pPr>
                      <a:r>
                        <a:rPr lang="es-ES_tradnl" sz="900" dirty="0">
                          <a:solidFill>
                            <a:sysClr val="windowText" lastClr="000000"/>
                          </a:solidFill>
                          <a:effectLst/>
                        </a:rPr>
                        <a:t>Documentos</a:t>
                      </a:r>
                      <a:endParaRPr lang="es-MX" sz="900" dirty="0">
                        <a:solidFill>
                          <a:sysClr val="windowText" lastClr="000000"/>
                        </a:solidFill>
                        <a:effectLst/>
                      </a:endParaRPr>
                    </a:p>
                    <a:p>
                      <a:pPr marL="371475" indent="-191135" algn="just">
                        <a:spcAft>
                          <a:spcPts val="0"/>
                        </a:spcAft>
                      </a:pPr>
                      <a:r>
                        <a:rPr lang="es-ES_tradnl" sz="900" dirty="0">
                          <a:solidFill>
                            <a:sysClr val="windowText" lastClr="000000"/>
                          </a:solidFill>
                          <a:effectLst/>
                        </a:rPr>
                        <a:t> </a:t>
                      </a:r>
                      <a:endParaRPr lang="es-MX" sz="9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tc>
                  <a:txBody>
                    <a:bodyPr/>
                    <a:lstStyle/>
                    <a:p>
                      <a:pPr marL="342900" lvl="0" indent="-342900" algn="just">
                        <a:spcAft>
                          <a:spcPts val="0"/>
                        </a:spcAft>
                        <a:buFont typeface="+mj-lt"/>
                        <a:buAutoNum type="arabicPeriod"/>
                      </a:pPr>
                      <a:r>
                        <a:rPr lang="es-ES_tradnl" sz="900" dirty="0">
                          <a:solidFill>
                            <a:sysClr val="windowText" lastClr="000000"/>
                          </a:solidFill>
                          <a:effectLst/>
                        </a:rPr>
                        <a:t>Esquema de Contraloría Social,</a:t>
                      </a:r>
                      <a:endParaRPr lang="es-MX" sz="900" dirty="0">
                        <a:solidFill>
                          <a:sysClr val="windowText" lastClr="000000"/>
                        </a:solidFill>
                        <a:effectLst/>
                      </a:endParaRPr>
                    </a:p>
                    <a:p>
                      <a:pPr marL="342900" lvl="0" indent="-342900" algn="just">
                        <a:spcAft>
                          <a:spcPts val="0"/>
                        </a:spcAft>
                        <a:buFont typeface="+mj-lt"/>
                        <a:buAutoNum type="arabicPeriod"/>
                      </a:pPr>
                      <a:r>
                        <a:rPr lang="es-ES_tradnl" sz="900" dirty="0">
                          <a:solidFill>
                            <a:sysClr val="windowText" lastClr="000000"/>
                          </a:solidFill>
                          <a:effectLst/>
                        </a:rPr>
                        <a:t>Guía Operativa,</a:t>
                      </a:r>
                      <a:endParaRPr lang="es-MX" sz="900" dirty="0">
                        <a:solidFill>
                          <a:sysClr val="windowText" lastClr="000000"/>
                        </a:solidFill>
                        <a:effectLst/>
                      </a:endParaRPr>
                    </a:p>
                    <a:p>
                      <a:pPr marL="342900" lvl="0" indent="-342900" algn="just">
                        <a:spcAft>
                          <a:spcPts val="0"/>
                        </a:spcAft>
                        <a:buFont typeface="+mj-lt"/>
                        <a:buAutoNum type="arabicPeriod"/>
                      </a:pPr>
                      <a:r>
                        <a:rPr lang="es-ES_tradnl" sz="900" dirty="0">
                          <a:solidFill>
                            <a:sysClr val="windowText" lastClr="000000"/>
                          </a:solidFill>
                          <a:effectLst/>
                        </a:rPr>
                        <a:t>Programa Anual de Trabajo de Contraloría Social (PATCS), (PDF y </a:t>
                      </a:r>
                      <a:r>
                        <a:rPr lang="es-ES_tradnl" sz="900" dirty="0" smtClean="0">
                          <a:solidFill>
                            <a:sysClr val="windowText" lastClr="000000"/>
                          </a:solidFill>
                          <a:effectLst/>
                        </a:rPr>
                        <a:t>firmado)</a:t>
                      </a:r>
                      <a:endParaRPr lang="es-MX" sz="900" dirty="0" smtClean="0">
                        <a:solidFill>
                          <a:sysClr val="windowText" lastClr="000000"/>
                        </a:solidFill>
                        <a:effectLst/>
                      </a:endParaRPr>
                    </a:p>
                    <a:p>
                      <a:pPr marL="342900" lvl="0" indent="-342900" algn="just">
                        <a:spcAft>
                          <a:spcPts val="0"/>
                        </a:spcAft>
                        <a:buFont typeface="+mj-lt"/>
                        <a:buAutoNum type="arabicPeriod"/>
                      </a:pPr>
                      <a:r>
                        <a:rPr lang="es-ES" sz="900" kern="1200" dirty="0" smtClean="0">
                          <a:solidFill>
                            <a:sysClr val="windowText" lastClr="000000"/>
                          </a:solidFill>
                          <a:effectLst/>
                        </a:rPr>
                        <a:t>Programa </a:t>
                      </a:r>
                      <a:r>
                        <a:rPr lang="es-ES" sz="900" kern="1200" dirty="0">
                          <a:solidFill>
                            <a:sysClr val="windowText" lastClr="000000"/>
                          </a:solidFill>
                          <a:effectLst/>
                        </a:rPr>
                        <a:t>Institucional de Trabajo de Contraloría Social (PITCS) (Será el PITCS validado por la </a:t>
                      </a:r>
                      <a:r>
                        <a:rPr lang="es-ES" sz="900" kern="1200" dirty="0" smtClean="0">
                          <a:solidFill>
                            <a:sysClr val="windowText" lastClr="000000"/>
                          </a:solidFill>
                          <a:effectLst/>
                        </a:rPr>
                        <a:t>Dirección General </a:t>
                      </a:r>
                      <a:r>
                        <a:rPr lang="es-ES" sz="900" kern="1200" dirty="0">
                          <a:solidFill>
                            <a:sysClr val="windowText" lastClr="000000"/>
                          </a:solidFill>
                          <a:effectLst/>
                        </a:rPr>
                        <a:t>de Universidades Tecnológicas y Politécnicas </a:t>
                      </a:r>
                      <a:r>
                        <a:rPr lang="es-ES" sz="900" kern="1200" dirty="0" smtClean="0">
                          <a:solidFill>
                            <a:sysClr val="windowText" lastClr="000000"/>
                          </a:solidFill>
                          <a:effectLst/>
                        </a:rPr>
                        <a:t>(</a:t>
                      </a:r>
                      <a:r>
                        <a:rPr lang="es-ES" sz="900" kern="1200" dirty="0" err="1" smtClean="0">
                          <a:solidFill>
                            <a:sysClr val="windowText" lastClr="000000"/>
                          </a:solidFill>
                          <a:effectLst/>
                        </a:rPr>
                        <a:t>DGUTyP</a:t>
                      </a:r>
                      <a:r>
                        <a:rPr lang="es-ES" sz="900" kern="1200" dirty="0">
                          <a:solidFill>
                            <a:sysClr val="windowText" lastClr="000000"/>
                          </a:solidFill>
                          <a:effectLst/>
                        </a:rPr>
                        <a:t>)</a:t>
                      </a:r>
                      <a:endParaRPr lang="es-MX" sz="900" kern="12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extLst>
                  <a:ext uri="{0D108BD9-81ED-4DB2-BD59-A6C34878D82A}">
                    <a16:rowId xmlns="" xmlns:a16="http://schemas.microsoft.com/office/drawing/2014/main" val="10001"/>
                  </a:ext>
                </a:extLst>
              </a:tr>
              <a:tr h="1142525">
                <a:tc>
                  <a:txBody>
                    <a:bodyPr/>
                    <a:lstStyle/>
                    <a:p>
                      <a:pPr marL="0" lvl="0" indent="0" algn="just">
                        <a:spcAft>
                          <a:spcPts val="0"/>
                        </a:spcAft>
                        <a:buFont typeface="+mj-lt"/>
                        <a:buNone/>
                      </a:pPr>
                      <a:r>
                        <a:rPr lang="es-ES_tradnl" sz="900" dirty="0" smtClean="0">
                          <a:solidFill>
                            <a:sysClr val="windowText" lastClr="000000"/>
                          </a:solidFill>
                          <a:effectLst/>
                        </a:rPr>
                        <a:t>Formatos</a:t>
                      </a:r>
                      <a:endParaRPr lang="es-MX" sz="900" dirty="0">
                        <a:solidFill>
                          <a:sysClr val="windowText" lastClr="000000"/>
                        </a:solidFill>
                        <a:effectLst/>
                      </a:endParaRPr>
                    </a:p>
                    <a:p>
                      <a:pPr marL="371475" indent="-191135" algn="just">
                        <a:spcAft>
                          <a:spcPts val="0"/>
                        </a:spcAft>
                      </a:pPr>
                      <a:r>
                        <a:rPr lang="es-ES_tradnl" sz="900" dirty="0">
                          <a:solidFill>
                            <a:sysClr val="windowText" lastClr="000000"/>
                          </a:solidFill>
                          <a:effectLst/>
                        </a:rPr>
                        <a:t> </a:t>
                      </a:r>
                      <a:endParaRPr lang="es-MX" sz="9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tc>
                  <a:txBody>
                    <a:bodyPr/>
                    <a:lstStyle/>
                    <a:p>
                      <a:pPr marL="342900" lvl="0" indent="-342900" algn="just">
                        <a:spcAft>
                          <a:spcPts val="0"/>
                        </a:spcAft>
                        <a:buFont typeface="+mj-lt"/>
                        <a:buAutoNum type="arabicPeriod"/>
                      </a:pPr>
                      <a:r>
                        <a:rPr lang="es-ES_tradnl" sz="900" dirty="0">
                          <a:solidFill>
                            <a:sysClr val="windowText" lastClr="000000"/>
                          </a:solidFill>
                          <a:effectLst/>
                        </a:rPr>
                        <a:t>Minuta de Reunión, </a:t>
                      </a:r>
                      <a:endParaRPr lang="es-MX" sz="900" dirty="0">
                        <a:solidFill>
                          <a:sysClr val="windowText" lastClr="000000"/>
                        </a:solidFill>
                        <a:effectLst/>
                      </a:endParaRPr>
                    </a:p>
                    <a:p>
                      <a:pPr marL="342900" lvl="0" indent="-342900" algn="just">
                        <a:spcAft>
                          <a:spcPts val="0"/>
                        </a:spcAft>
                        <a:buFont typeface="+mj-lt"/>
                        <a:buAutoNum type="arabicPeriod"/>
                      </a:pPr>
                      <a:r>
                        <a:rPr lang="es-ES_tradnl" sz="900" dirty="0">
                          <a:solidFill>
                            <a:sysClr val="windowText" lastClr="000000"/>
                          </a:solidFill>
                          <a:effectLst/>
                        </a:rPr>
                        <a:t>Lista de Asistencia</a:t>
                      </a:r>
                      <a:endParaRPr lang="es-MX" sz="900" dirty="0">
                        <a:solidFill>
                          <a:sysClr val="windowText" lastClr="000000"/>
                        </a:solidFill>
                        <a:effectLst/>
                      </a:endParaRPr>
                    </a:p>
                    <a:p>
                      <a:pPr marL="342900" lvl="0" indent="-342900" algn="just">
                        <a:spcAft>
                          <a:spcPts val="0"/>
                        </a:spcAft>
                        <a:buFont typeface="+mj-lt"/>
                        <a:buAutoNum type="arabicPeriod"/>
                      </a:pPr>
                      <a:r>
                        <a:rPr lang="es-ES_tradnl" sz="900" dirty="0">
                          <a:solidFill>
                            <a:sysClr val="windowText" lastClr="000000"/>
                          </a:solidFill>
                          <a:effectLst/>
                        </a:rPr>
                        <a:t>Acta de Registro del CCS,</a:t>
                      </a:r>
                      <a:endParaRPr lang="es-MX" sz="900" dirty="0">
                        <a:solidFill>
                          <a:sysClr val="windowText" lastClr="000000"/>
                        </a:solidFill>
                        <a:effectLst/>
                      </a:endParaRPr>
                    </a:p>
                    <a:p>
                      <a:pPr marL="342900" lvl="0" indent="-342900" algn="just">
                        <a:spcAft>
                          <a:spcPts val="0"/>
                        </a:spcAft>
                        <a:buFont typeface="+mj-lt"/>
                        <a:buAutoNum type="arabicPeriod"/>
                      </a:pPr>
                      <a:r>
                        <a:rPr lang="es-ES_tradnl" sz="900" dirty="0">
                          <a:solidFill>
                            <a:sysClr val="windowText" lastClr="000000"/>
                          </a:solidFill>
                          <a:effectLst/>
                        </a:rPr>
                        <a:t>Acta de Sustitución de </a:t>
                      </a:r>
                      <a:r>
                        <a:rPr lang="es-ES_tradnl" sz="900" dirty="0" smtClean="0">
                          <a:solidFill>
                            <a:sysClr val="windowText" lastClr="000000"/>
                          </a:solidFill>
                          <a:effectLst/>
                        </a:rPr>
                        <a:t>Integrante </a:t>
                      </a:r>
                      <a:r>
                        <a:rPr lang="es-ES_tradnl" sz="900" dirty="0">
                          <a:solidFill>
                            <a:sysClr val="windowText" lastClr="000000"/>
                          </a:solidFill>
                          <a:effectLst/>
                        </a:rPr>
                        <a:t>del CCS,</a:t>
                      </a:r>
                      <a:endParaRPr lang="es-MX" sz="900" dirty="0">
                        <a:solidFill>
                          <a:sysClr val="windowText" lastClr="000000"/>
                        </a:solidFill>
                        <a:effectLst/>
                      </a:endParaRPr>
                    </a:p>
                    <a:p>
                      <a:pPr marL="342900" lvl="0" indent="-342900" algn="just">
                        <a:spcAft>
                          <a:spcPts val="0"/>
                        </a:spcAft>
                        <a:buFont typeface="+mj-lt"/>
                        <a:buAutoNum type="arabicPeriod"/>
                      </a:pPr>
                      <a:r>
                        <a:rPr lang="es-ES_tradnl" sz="900" dirty="0">
                          <a:solidFill>
                            <a:sysClr val="windowText" lastClr="000000"/>
                          </a:solidFill>
                          <a:effectLst/>
                        </a:rPr>
                        <a:t>Formato </a:t>
                      </a:r>
                      <a:r>
                        <a:rPr lang="es-ES_tradnl" sz="900" dirty="0" smtClean="0">
                          <a:solidFill>
                            <a:sysClr val="windowText" lastClr="000000"/>
                          </a:solidFill>
                          <a:effectLst/>
                        </a:rPr>
                        <a:t>de Solicitud </a:t>
                      </a:r>
                      <a:r>
                        <a:rPr lang="es-ES_tradnl" sz="900" dirty="0">
                          <a:solidFill>
                            <a:sysClr val="windowText" lastClr="000000"/>
                          </a:solidFill>
                          <a:effectLst/>
                        </a:rPr>
                        <a:t>de Información,</a:t>
                      </a:r>
                      <a:endParaRPr lang="es-MX" sz="900" dirty="0">
                        <a:solidFill>
                          <a:sysClr val="windowText" lastClr="000000"/>
                        </a:solidFill>
                        <a:effectLst/>
                      </a:endParaRPr>
                    </a:p>
                    <a:p>
                      <a:pPr marL="342900" lvl="0" indent="-342900" algn="just">
                        <a:spcAft>
                          <a:spcPts val="0"/>
                        </a:spcAft>
                        <a:buFont typeface="+mj-lt"/>
                        <a:buAutoNum type="arabicPeriod"/>
                      </a:pPr>
                      <a:r>
                        <a:rPr lang="es-ES_tradnl" sz="900" dirty="0">
                          <a:solidFill>
                            <a:sysClr val="windowText" lastClr="000000"/>
                          </a:solidFill>
                          <a:effectLst/>
                        </a:rPr>
                        <a:t>Informe del Comité de Contraloría Social</a:t>
                      </a:r>
                      <a:endParaRPr lang="es-MX" sz="900" dirty="0">
                        <a:solidFill>
                          <a:sysClr val="windowText" lastClr="000000"/>
                        </a:solidFill>
                        <a:effectLst/>
                      </a:endParaRPr>
                    </a:p>
                    <a:p>
                      <a:pPr marL="342900" lvl="0" indent="-342900" algn="just">
                        <a:spcAft>
                          <a:spcPts val="0"/>
                        </a:spcAft>
                        <a:buFont typeface="+mj-lt"/>
                        <a:buAutoNum type="arabicPeriod"/>
                      </a:pPr>
                      <a:r>
                        <a:rPr lang="es-ES_tradnl" sz="900" dirty="0" smtClean="0">
                          <a:solidFill>
                            <a:sysClr val="windowText" lastClr="000000"/>
                          </a:solidFill>
                          <a:effectLst/>
                        </a:rPr>
                        <a:t>Formato de Quejas </a:t>
                      </a:r>
                      <a:r>
                        <a:rPr lang="es-ES_tradnl" sz="900" dirty="0">
                          <a:solidFill>
                            <a:sysClr val="windowText" lastClr="000000"/>
                          </a:solidFill>
                          <a:effectLst/>
                        </a:rPr>
                        <a:t>y Denuncias.</a:t>
                      </a:r>
                      <a:endParaRPr lang="es-MX" sz="900" dirty="0">
                        <a:solidFill>
                          <a:sysClr val="windowText" lastClr="000000"/>
                        </a:solidFill>
                        <a:effectLst/>
                      </a:endParaRPr>
                    </a:p>
                    <a:p>
                      <a:pPr marL="342900" lvl="0" indent="-342900" algn="just">
                        <a:spcAft>
                          <a:spcPts val="0"/>
                        </a:spcAft>
                        <a:buFont typeface="+mj-lt"/>
                        <a:buAutoNum type="arabicPeriod"/>
                      </a:pPr>
                      <a:r>
                        <a:rPr lang="es-ES_tradnl" sz="900" dirty="0">
                          <a:solidFill>
                            <a:sysClr val="windowText" lastClr="000000"/>
                          </a:solidFill>
                          <a:effectLst/>
                        </a:rPr>
                        <a:t>Control de Quejas y Denuncias</a:t>
                      </a:r>
                    </a:p>
                    <a:p>
                      <a:pPr marL="342900" lvl="0" indent="-342900" algn="just" defTabSz="457200" rtl="0" eaLnBrk="1" latinLnBrk="0" hangingPunct="1">
                        <a:spcAft>
                          <a:spcPts val="0"/>
                        </a:spcAft>
                        <a:buFont typeface="+mj-lt"/>
                        <a:buAutoNum type="arabicPeriod"/>
                      </a:pPr>
                      <a:r>
                        <a:rPr lang="es-ES" sz="900" kern="1200" dirty="0">
                          <a:solidFill>
                            <a:sysClr val="windowText" lastClr="000000"/>
                          </a:solidFill>
                          <a:effectLst/>
                        </a:rPr>
                        <a:t>Cédula de Identificación de Datos del Responsable de </a:t>
                      </a:r>
                      <a:r>
                        <a:rPr lang="es-ES" sz="900" kern="1200" dirty="0" smtClean="0">
                          <a:solidFill>
                            <a:sysClr val="windowText" lastClr="000000"/>
                          </a:solidFill>
                          <a:effectLst/>
                        </a:rPr>
                        <a:t>CS</a:t>
                      </a:r>
                      <a:endParaRPr lang="es-MX" sz="900" kern="12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extLst>
                  <a:ext uri="{0D108BD9-81ED-4DB2-BD59-A6C34878D82A}">
                    <a16:rowId xmlns="" xmlns:a16="http://schemas.microsoft.com/office/drawing/2014/main" val="10002"/>
                  </a:ext>
                </a:extLst>
              </a:tr>
              <a:tr h="720633">
                <a:tc>
                  <a:txBody>
                    <a:bodyPr/>
                    <a:lstStyle/>
                    <a:p>
                      <a:pPr marL="0" lvl="0" indent="0" algn="just">
                        <a:spcAft>
                          <a:spcPts val="0"/>
                        </a:spcAft>
                        <a:buFont typeface="+mj-lt"/>
                        <a:buNone/>
                      </a:pPr>
                      <a:r>
                        <a:rPr lang="es-ES_tradnl" sz="900" dirty="0" smtClean="0">
                          <a:solidFill>
                            <a:sysClr val="windowText" lastClr="000000"/>
                          </a:solidFill>
                          <a:effectLst/>
                        </a:rPr>
                        <a:t>Manuales</a:t>
                      </a:r>
                      <a:endParaRPr lang="es-MX" sz="9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tc>
                  <a:txBody>
                    <a:bodyPr/>
                    <a:lstStyle/>
                    <a:p>
                      <a:pPr marL="342900" lvl="0" indent="-342900" algn="just">
                        <a:spcAft>
                          <a:spcPts val="0"/>
                        </a:spcAft>
                        <a:buFont typeface="+mj-lt"/>
                        <a:buAutoNum type="arabicPeriod"/>
                      </a:pPr>
                      <a:r>
                        <a:rPr lang="es-MX" sz="900" dirty="0" smtClean="0">
                          <a:solidFill>
                            <a:sysClr val="windowText" lastClr="000000"/>
                          </a:solidFill>
                          <a:effectLst/>
                        </a:rPr>
                        <a:t>Manual de SICS Instancia</a:t>
                      </a:r>
                      <a:r>
                        <a:rPr lang="es-MX" sz="900" baseline="0" dirty="0" smtClean="0">
                          <a:solidFill>
                            <a:sysClr val="windowText" lastClr="000000"/>
                          </a:solidFill>
                          <a:effectLst/>
                        </a:rPr>
                        <a:t> Ejecutora</a:t>
                      </a:r>
                      <a:endParaRPr lang="es-MX" sz="9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extLst>
                  <a:ext uri="{0D108BD9-81ED-4DB2-BD59-A6C34878D82A}">
                    <a16:rowId xmlns="" xmlns:a16="http://schemas.microsoft.com/office/drawing/2014/main" val="10003"/>
                  </a:ext>
                </a:extLst>
              </a:tr>
              <a:tr h="639309">
                <a:tc>
                  <a:txBody>
                    <a:bodyPr/>
                    <a:lstStyle/>
                    <a:p>
                      <a:pPr marL="0" lvl="0" indent="0" algn="just">
                        <a:spcAft>
                          <a:spcPts val="0"/>
                        </a:spcAft>
                        <a:buFont typeface="+mj-lt"/>
                        <a:buNone/>
                      </a:pPr>
                      <a:r>
                        <a:rPr lang="es-ES_tradnl" sz="900" kern="1200" dirty="0" smtClean="0">
                          <a:solidFill>
                            <a:sysClr val="windowText" lastClr="000000"/>
                          </a:solidFill>
                          <a:effectLst/>
                        </a:rPr>
                        <a:t>Marco </a:t>
                      </a:r>
                      <a:r>
                        <a:rPr lang="es-ES_tradnl" sz="900" kern="1200" dirty="0">
                          <a:solidFill>
                            <a:sysClr val="windowText" lastClr="000000"/>
                          </a:solidFill>
                          <a:effectLst/>
                        </a:rPr>
                        <a:t>Normativo</a:t>
                      </a:r>
                      <a:endParaRPr lang="es-MX" sz="900" b="1" kern="12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tc>
                  <a:txBody>
                    <a:bodyPr/>
                    <a:lstStyle/>
                    <a:p>
                      <a:pPr marL="228600" lvl="0" indent="-228600">
                        <a:buFont typeface="+mj-lt"/>
                        <a:buAutoNum type="arabicPeriod"/>
                      </a:pPr>
                      <a:r>
                        <a:rPr lang="es-ES" sz="900" kern="1200" dirty="0">
                          <a:solidFill>
                            <a:sysClr val="windowText" lastClr="000000"/>
                          </a:solidFill>
                          <a:effectLst/>
                        </a:rPr>
                        <a:t>Ley General de Desarrollo Social</a:t>
                      </a:r>
                      <a:endParaRPr lang="es-MX" sz="900" kern="1200" dirty="0">
                        <a:solidFill>
                          <a:sysClr val="windowText" lastClr="000000"/>
                        </a:solidFill>
                        <a:effectLst/>
                      </a:endParaRPr>
                    </a:p>
                    <a:p>
                      <a:pPr marL="228600" lvl="0" indent="-228600">
                        <a:buFont typeface="+mj-lt"/>
                        <a:buAutoNum type="arabicPeriod"/>
                      </a:pPr>
                      <a:r>
                        <a:rPr lang="es-ES" sz="900" kern="1200" dirty="0" smtClean="0">
                          <a:solidFill>
                            <a:sysClr val="windowText" lastClr="000000"/>
                          </a:solidFill>
                          <a:effectLst/>
                        </a:rPr>
                        <a:t>Reglamento </a:t>
                      </a:r>
                      <a:r>
                        <a:rPr lang="es-ES" sz="900" kern="1200" dirty="0">
                          <a:solidFill>
                            <a:sysClr val="windowText" lastClr="000000"/>
                          </a:solidFill>
                          <a:effectLst/>
                        </a:rPr>
                        <a:t>de la Ley General de Desarrollo Social</a:t>
                      </a:r>
                      <a:endParaRPr lang="es-MX" sz="900" kern="1200" dirty="0">
                        <a:solidFill>
                          <a:sysClr val="windowText" lastClr="000000"/>
                        </a:solidFill>
                        <a:effectLst/>
                      </a:endParaRPr>
                    </a:p>
                    <a:p>
                      <a:pPr marL="228600" lvl="0" indent="-228600">
                        <a:buFont typeface="+mj-lt"/>
                        <a:buAutoNum type="arabicPeriod"/>
                      </a:pPr>
                      <a:r>
                        <a:rPr lang="es-ES" sz="900" kern="1200" dirty="0">
                          <a:solidFill>
                            <a:sysClr val="windowText" lastClr="000000"/>
                          </a:solidFill>
                          <a:effectLst/>
                        </a:rPr>
                        <a:t>Lineamientos Para la Promoción y Operación de la Contraloría Social en los Programas Federales de Desarrollo Social, 28 de octubre de 2016</a:t>
                      </a:r>
                      <a:endParaRPr lang="es-MX" sz="900" kern="1200" dirty="0">
                        <a:solidFill>
                          <a:sysClr val="windowText" lastClr="000000"/>
                        </a:solidFill>
                        <a:effectLst/>
                      </a:endParaRPr>
                    </a:p>
                    <a:p>
                      <a:pPr marL="228600" lvl="0" indent="-228600">
                        <a:buFont typeface="+mj-lt"/>
                        <a:buAutoNum type="arabicPeriod"/>
                      </a:pPr>
                      <a:r>
                        <a:rPr lang="es-ES" sz="900" kern="1200" dirty="0">
                          <a:solidFill>
                            <a:sysClr val="windowText" lastClr="000000"/>
                          </a:solidFill>
                          <a:effectLst/>
                        </a:rPr>
                        <a:t>Reglas de Operación del </a:t>
                      </a:r>
                      <a:r>
                        <a:rPr lang="es-ES" sz="900" kern="1200" dirty="0" smtClean="0">
                          <a:solidFill>
                            <a:sysClr val="windowText" lastClr="000000"/>
                          </a:solidFill>
                          <a:effectLst/>
                        </a:rPr>
                        <a:t>PRODEP</a:t>
                      </a:r>
                      <a:r>
                        <a:rPr lang="es-ES" sz="900" kern="1200" baseline="0" dirty="0" smtClean="0">
                          <a:solidFill>
                            <a:sysClr val="windowText" lastClr="000000"/>
                          </a:solidFill>
                          <a:effectLst/>
                        </a:rPr>
                        <a:t> </a:t>
                      </a:r>
                      <a:endParaRPr lang="es-MX" sz="900" kern="12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extLst>
                  <a:ext uri="{0D108BD9-81ED-4DB2-BD59-A6C34878D82A}">
                    <a16:rowId xmlns="" xmlns:a16="http://schemas.microsoft.com/office/drawing/2014/main" val="10005"/>
                  </a:ext>
                </a:extLst>
              </a:tr>
              <a:tr h="511448">
                <a:tc>
                  <a:txBody>
                    <a:bodyPr/>
                    <a:lstStyle/>
                    <a:p>
                      <a:pPr marL="0" lvl="0" indent="0" algn="just">
                        <a:spcAft>
                          <a:spcPts val="0"/>
                        </a:spcAft>
                        <a:buFont typeface="+mj-lt"/>
                        <a:buNone/>
                      </a:pPr>
                      <a:r>
                        <a:rPr lang="es-MX" sz="900" kern="1200" dirty="0">
                          <a:solidFill>
                            <a:sysClr val="windowText" lastClr="000000"/>
                          </a:solidFill>
                          <a:effectLst/>
                        </a:rPr>
                        <a:t>Difusión</a:t>
                      </a:r>
                      <a:endParaRPr lang="es-MX" sz="900" b="1" kern="12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tc>
                  <a:txBody>
                    <a:bodyPr/>
                    <a:lstStyle/>
                    <a:p>
                      <a:pPr marL="228600" lvl="0" indent="-228600">
                        <a:buFont typeface="+mj-lt"/>
                        <a:buAutoNum type="arabicPeriod"/>
                      </a:pPr>
                      <a:r>
                        <a:rPr lang="es-ES" sz="900" kern="1200" dirty="0">
                          <a:solidFill>
                            <a:sysClr val="windowText" lastClr="000000"/>
                          </a:solidFill>
                          <a:effectLst/>
                        </a:rPr>
                        <a:t>Tríptico de Contraloría Social de la </a:t>
                      </a:r>
                      <a:r>
                        <a:rPr lang="es-ES" sz="900" kern="1200" dirty="0" err="1">
                          <a:solidFill>
                            <a:sysClr val="windowText" lastClr="000000"/>
                          </a:solidFill>
                          <a:effectLst/>
                        </a:rPr>
                        <a:t>D</a:t>
                      </a:r>
                      <a:r>
                        <a:rPr lang="es-ES" sz="900" kern="1200" dirty="0" err="1" smtClean="0">
                          <a:solidFill>
                            <a:sysClr val="windowText" lastClr="000000"/>
                          </a:solidFill>
                          <a:effectLst/>
                        </a:rPr>
                        <a:t>GUTyP</a:t>
                      </a:r>
                      <a:endParaRPr lang="es-MX" sz="900" kern="1200" dirty="0">
                        <a:solidFill>
                          <a:sysClr val="windowText" lastClr="000000"/>
                        </a:solidFill>
                        <a:effectLst/>
                      </a:endParaRPr>
                    </a:p>
                    <a:p>
                      <a:pPr marL="228600" lvl="0" indent="-228600">
                        <a:buFont typeface="+mj-lt"/>
                        <a:buAutoNum type="arabicPeriod"/>
                      </a:pPr>
                      <a:r>
                        <a:rPr lang="es-ES" sz="900" kern="1200" dirty="0">
                          <a:solidFill>
                            <a:sysClr val="windowText" lastClr="000000"/>
                          </a:solidFill>
                          <a:effectLst/>
                        </a:rPr>
                        <a:t>Material de difusión de la Instancia Ejecutora</a:t>
                      </a:r>
                    </a:p>
                    <a:p>
                      <a:pPr marL="228600" lvl="0" indent="-228600">
                        <a:buFont typeface="+mj-lt"/>
                        <a:buAutoNum type="arabicPeriod"/>
                      </a:pPr>
                      <a:r>
                        <a:rPr lang="es-ES" sz="900" kern="1200" dirty="0">
                          <a:solidFill>
                            <a:sysClr val="windowText" lastClr="000000"/>
                          </a:solidFill>
                          <a:effectLst/>
                        </a:rPr>
                        <a:t>Material de capacitación</a:t>
                      </a:r>
                      <a:r>
                        <a:rPr lang="es-ES" sz="900" kern="1200" baseline="0" dirty="0">
                          <a:solidFill>
                            <a:sysClr val="windowText" lastClr="000000"/>
                          </a:solidFill>
                          <a:effectLst/>
                        </a:rPr>
                        <a:t> de la Instancia Ejecutora</a:t>
                      </a:r>
                      <a:endParaRPr lang="es-MX" sz="900" kern="1200" dirty="0">
                        <a:solidFill>
                          <a:sysClr val="windowText" lastClr="000000"/>
                        </a:solidFill>
                        <a:effectLst/>
                      </a:endParaRPr>
                    </a:p>
                    <a:p>
                      <a:pPr marL="228600" lvl="0" indent="-228600">
                        <a:buFont typeface="+mj-lt"/>
                        <a:buAutoNum type="arabicPeriod"/>
                      </a:pPr>
                      <a:endParaRPr lang="es-MX" sz="900" kern="12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2885906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9" name="Rectángulo 28"/>
          <p:cNvSpPr/>
          <p:nvPr/>
        </p:nvSpPr>
        <p:spPr>
          <a:xfrm>
            <a:off x="577516" y="480326"/>
            <a:ext cx="9868159" cy="583838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pic>
        <p:nvPicPr>
          <p:cNvPr id="9" name="Imagen 8"/>
          <p:cNvPicPr/>
          <p:nvPr/>
        </p:nvPicPr>
        <p:blipFill>
          <a:blip r:embed="rId2"/>
          <a:stretch>
            <a:fillRect/>
          </a:stretch>
        </p:blipFill>
        <p:spPr>
          <a:xfrm>
            <a:off x="10445675" y="480326"/>
            <a:ext cx="677731" cy="649227"/>
          </a:xfrm>
          <a:prstGeom prst="rect">
            <a:avLst/>
          </a:prstGeom>
        </p:spPr>
      </p:pic>
      <p:graphicFrame>
        <p:nvGraphicFramePr>
          <p:cNvPr id="30" name="Tabla 29"/>
          <p:cNvGraphicFramePr>
            <a:graphicFrameLocks noGrp="1"/>
          </p:cNvGraphicFramePr>
          <p:nvPr>
            <p:extLst>
              <p:ext uri="{D42A27DB-BD31-4B8C-83A1-F6EECF244321}">
                <p14:modId xmlns:p14="http://schemas.microsoft.com/office/powerpoint/2010/main" val="4257277824"/>
              </p:ext>
            </p:extLst>
          </p:nvPr>
        </p:nvGraphicFramePr>
        <p:xfrm>
          <a:off x="1044247" y="673613"/>
          <a:ext cx="8773522" cy="2097049"/>
        </p:xfrm>
        <a:graphic>
          <a:graphicData uri="http://schemas.openxmlformats.org/drawingml/2006/table">
            <a:tbl>
              <a:tblPr firstRow="1" firstCol="1" bandRow="1">
                <a:tableStyleId>{5C22544A-7EE6-4342-B048-85BDC9FD1C3A}</a:tableStyleId>
              </a:tblPr>
              <a:tblGrid>
                <a:gridCol w="1669209">
                  <a:extLst>
                    <a:ext uri="{9D8B030D-6E8A-4147-A177-3AD203B41FA5}">
                      <a16:colId xmlns="" xmlns:a16="http://schemas.microsoft.com/office/drawing/2014/main" val="20000"/>
                    </a:ext>
                  </a:extLst>
                </a:gridCol>
                <a:gridCol w="7104313">
                  <a:extLst>
                    <a:ext uri="{9D8B030D-6E8A-4147-A177-3AD203B41FA5}">
                      <a16:colId xmlns="" xmlns:a16="http://schemas.microsoft.com/office/drawing/2014/main" val="20001"/>
                    </a:ext>
                  </a:extLst>
                </a:gridCol>
              </a:tblGrid>
              <a:tr h="581149">
                <a:tc>
                  <a:txBody>
                    <a:bodyPr/>
                    <a:lstStyle/>
                    <a:p>
                      <a:pPr marL="371475" algn="just">
                        <a:spcAft>
                          <a:spcPts val="0"/>
                        </a:spcAft>
                      </a:pPr>
                      <a:r>
                        <a:rPr lang="es-ES_tradnl" sz="900" dirty="0">
                          <a:solidFill>
                            <a:sysClr val="windowText" lastClr="000000"/>
                          </a:solidFill>
                          <a:effectLst/>
                        </a:rPr>
                        <a:t> </a:t>
                      </a:r>
                      <a:endParaRPr lang="es-MX" sz="900" dirty="0">
                        <a:solidFill>
                          <a:sysClr val="windowText" lastClr="000000"/>
                        </a:solidFill>
                        <a:effectLst/>
                      </a:endParaRPr>
                    </a:p>
                    <a:p>
                      <a:pPr marL="371475" algn="just">
                        <a:spcAft>
                          <a:spcPts val="0"/>
                        </a:spcAft>
                      </a:pPr>
                      <a:r>
                        <a:rPr lang="es-ES_tradnl" sz="900" dirty="0">
                          <a:solidFill>
                            <a:sysClr val="windowText" lastClr="000000"/>
                          </a:solidFill>
                          <a:effectLst/>
                        </a:rPr>
                        <a:t>Sección</a:t>
                      </a:r>
                      <a:endParaRPr lang="es-MX" sz="900" dirty="0">
                        <a:solidFill>
                          <a:sysClr val="windowText" lastClr="000000"/>
                        </a:solidFill>
                        <a:effectLst/>
                      </a:endParaRPr>
                    </a:p>
                    <a:p>
                      <a:pPr marL="371475" algn="just">
                        <a:spcAft>
                          <a:spcPts val="0"/>
                        </a:spcAft>
                      </a:pPr>
                      <a:r>
                        <a:rPr lang="es-ES_tradnl" sz="900" dirty="0">
                          <a:solidFill>
                            <a:sysClr val="windowText" lastClr="000000"/>
                          </a:solidFill>
                          <a:effectLst/>
                        </a:rPr>
                        <a:t> </a:t>
                      </a:r>
                      <a:endParaRPr lang="es-MX" sz="9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tc>
                  <a:txBody>
                    <a:bodyPr/>
                    <a:lstStyle/>
                    <a:p>
                      <a:pPr marL="371475" algn="just">
                        <a:spcAft>
                          <a:spcPts val="0"/>
                        </a:spcAft>
                      </a:pPr>
                      <a:r>
                        <a:rPr lang="es-ES_tradnl" sz="900" dirty="0">
                          <a:solidFill>
                            <a:sysClr val="windowText" lastClr="000000"/>
                          </a:solidFill>
                          <a:effectLst/>
                        </a:rPr>
                        <a:t> </a:t>
                      </a:r>
                      <a:endParaRPr lang="es-MX" sz="900" dirty="0">
                        <a:solidFill>
                          <a:sysClr val="windowText" lastClr="000000"/>
                        </a:solidFill>
                        <a:effectLst/>
                      </a:endParaRPr>
                    </a:p>
                    <a:p>
                      <a:pPr marL="371475" algn="just">
                        <a:spcAft>
                          <a:spcPts val="0"/>
                        </a:spcAft>
                      </a:pPr>
                      <a:r>
                        <a:rPr lang="es-ES_tradnl" sz="900" dirty="0">
                          <a:solidFill>
                            <a:sysClr val="windowText" lastClr="000000"/>
                          </a:solidFill>
                          <a:effectLst/>
                        </a:rPr>
                        <a:t>Información</a:t>
                      </a:r>
                      <a:endParaRPr lang="es-MX" sz="9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extLst>
                  <a:ext uri="{0D108BD9-81ED-4DB2-BD59-A6C34878D82A}">
                    <a16:rowId xmlns="" xmlns:a16="http://schemas.microsoft.com/office/drawing/2014/main" val="10000"/>
                  </a:ext>
                </a:extLst>
              </a:tr>
              <a:tr h="498185">
                <a:tc>
                  <a:txBody>
                    <a:bodyPr/>
                    <a:lstStyle/>
                    <a:p>
                      <a:pPr marL="0" lvl="0" indent="0" algn="just">
                        <a:spcAft>
                          <a:spcPts val="0"/>
                        </a:spcAft>
                        <a:buFont typeface="+mj-lt"/>
                        <a:buNone/>
                      </a:pPr>
                      <a:r>
                        <a:rPr lang="es-MX" sz="900" b="1" dirty="0" smtClean="0">
                          <a:solidFill>
                            <a:sysClr val="windowText" lastClr="000000"/>
                          </a:solidFill>
                          <a:effectLst/>
                          <a:latin typeface="+mn-lt"/>
                          <a:ea typeface="+mn-ea"/>
                          <a:cs typeface="+mn-cs"/>
                        </a:rPr>
                        <a:t>Quejas</a:t>
                      </a:r>
                      <a:r>
                        <a:rPr lang="es-MX" sz="900" b="1" baseline="0" dirty="0" smtClean="0">
                          <a:solidFill>
                            <a:sysClr val="windowText" lastClr="000000"/>
                          </a:solidFill>
                          <a:effectLst/>
                          <a:latin typeface="+mn-lt"/>
                          <a:ea typeface="+mn-ea"/>
                          <a:cs typeface="+mn-cs"/>
                        </a:rPr>
                        <a:t> y Denuncias </a:t>
                      </a:r>
                      <a:endParaRPr lang="es-MX" sz="900" b="1" dirty="0">
                        <a:solidFill>
                          <a:sysClr val="windowText" lastClr="000000"/>
                        </a:solidFill>
                        <a:effectLst/>
                        <a:latin typeface="+mj-lt"/>
                        <a:ea typeface="Times New Roman" panose="02020603050405020304" pitchFamily="18" charset="0"/>
                        <a:cs typeface="Arial" panose="020B0604020202020204" pitchFamily="34" charset="0"/>
                      </a:endParaRPr>
                    </a:p>
                  </a:txBody>
                  <a:tcPr marL="43184" marR="43184" marT="0" marB="0"/>
                </a:tc>
                <a:tc>
                  <a:txBody>
                    <a:bodyPr/>
                    <a:lstStyle/>
                    <a:p>
                      <a:pPr marL="0" lvl="0" indent="0">
                        <a:buFont typeface="+mj-lt"/>
                        <a:buNone/>
                      </a:pPr>
                      <a:endParaRPr lang="es-ES" sz="900" kern="1200" dirty="0">
                        <a:solidFill>
                          <a:sysClr val="windowText" lastClr="000000"/>
                        </a:solidFill>
                        <a:effectLst/>
                      </a:endParaRPr>
                    </a:p>
                    <a:p>
                      <a:pPr marL="228600" lvl="0" indent="-228600" algn="l" defTabSz="457200" rtl="0" eaLnBrk="1" latinLnBrk="0" hangingPunct="1">
                        <a:buFont typeface="+mj-lt"/>
                        <a:buAutoNum type="arabicPeriod"/>
                      </a:pPr>
                      <a:r>
                        <a:rPr lang="es-ES" sz="900" kern="1200" dirty="0" smtClean="0">
                          <a:solidFill>
                            <a:sysClr val="windowText" lastClr="000000"/>
                          </a:solidFill>
                          <a:effectLst/>
                        </a:rPr>
                        <a:t>Atención Ciudadana de la Secretaría de la Función Pública (SFP)</a:t>
                      </a:r>
                      <a:endParaRPr lang="es-MX" sz="900" kern="1200" dirty="0" smtClean="0">
                        <a:solidFill>
                          <a:sysClr val="windowText" lastClr="000000"/>
                        </a:solidFill>
                        <a:effectLst/>
                      </a:endParaRPr>
                    </a:p>
                    <a:p>
                      <a:pPr marL="228600" lvl="0" indent="-228600" algn="l" defTabSz="457200" rtl="0" eaLnBrk="1" latinLnBrk="0" hangingPunct="1">
                        <a:buFont typeface="+mj-lt"/>
                        <a:buAutoNum type="arabicPeriod"/>
                      </a:pPr>
                      <a:r>
                        <a:rPr lang="es-ES" sz="900" kern="1200" dirty="0" smtClean="0">
                          <a:solidFill>
                            <a:sysClr val="windowText" lastClr="000000"/>
                          </a:solidFill>
                          <a:effectLst/>
                        </a:rPr>
                        <a:t>Atención de la Dirección General de Universidades Tecnológicas y Politécnicas (</a:t>
                      </a:r>
                      <a:r>
                        <a:rPr lang="es-ES" sz="900" kern="1200" dirty="0" err="1" smtClean="0">
                          <a:solidFill>
                            <a:sysClr val="windowText" lastClr="000000"/>
                          </a:solidFill>
                          <a:effectLst/>
                        </a:rPr>
                        <a:t>DGUTyP</a:t>
                      </a:r>
                      <a:r>
                        <a:rPr lang="es-ES" sz="900" kern="1200" dirty="0" smtClean="0">
                          <a:solidFill>
                            <a:sysClr val="windowText" lastClr="000000"/>
                          </a:solidFill>
                          <a:effectLst/>
                        </a:rPr>
                        <a:t>)</a:t>
                      </a:r>
                      <a:endParaRPr lang="es-MX" sz="900" kern="1200" dirty="0">
                        <a:solidFill>
                          <a:sysClr val="windowText" lastClr="000000"/>
                        </a:solidFill>
                        <a:effectLst/>
                      </a:endParaRPr>
                    </a:p>
                  </a:txBody>
                  <a:tcPr marL="43184" marR="43184" marT="0" marB="0"/>
                </a:tc>
                <a:extLst>
                  <a:ext uri="{0D108BD9-81ED-4DB2-BD59-A6C34878D82A}">
                    <a16:rowId xmlns="" xmlns:a16="http://schemas.microsoft.com/office/drawing/2014/main" val="10001"/>
                  </a:ext>
                </a:extLst>
              </a:tr>
              <a:tr h="331915">
                <a:tc>
                  <a:txBody>
                    <a:bodyPr/>
                    <a:lstStyle/>
                    <a:p>
                      <a:pPr marL="0" lvl="0" indent="0" algn="just">
                        <a:spcAft>
                          <a:spcPts val="0"/>
                        </a:spcAft>
                        <a:buFont typeface="+mj-lt"/>
                        <a:buNone/>
                      </a:pPr>
                      <a:r>
                        <a:rPr lang="es-MX" sz="900" dirty="0">
                          <a:solidFill>
                            <a:sysClr val="windowText" lastClr="000000"/>
                          </a:solidFill>
                          <a:effectLst/>
                        </a:rPr>
                        <a:t>Informe del Comité de Contraloría</a:t>
                      </a:r>
                      <a:r>
                        <a:rPr lang="es-MX" sz="900" baseline="0" dirty="0">
                          <a:solidFill>
                            <a:sysClr val="windowText" lastClr="000000"/>
                          </a:solidFill>
                          <a:effectLst/>
                        </a:rPr>
                        <a:t> Social</a:t>
                      </a:r>
                      <a:endParaRPr lang="es-MX" sz="900" b="1" dirty="0">
                        <a:solidFill>
                          <a:sysClr val="windowText" lastClr="000000"/>
                        </a:solidFill>
                        <a:effectLst/>
                        <a:latin typeface="+mj-lt"/>
                        <a:ea typeface="Times New Roman" panose="02020603050405020304" pitchFamily="18" charset="0"/>
                        <a:cs typeface="Arial" panose="020B0604020202020204" pitchFamily="34" charset="0"/>
                      </a:endParaRPr>
                    </a:p>
                  </a:txBody>
                  <a:tcPr marL="43184" marR="43184" marT="0" marB="0"/>
                </a:tc>
                <a:tc>
                  <a:txBody>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s-ES" sz="900" kern="1200" dirty="0">
                          <a:solidFill>
                            <a:sysClr val="windowText" lastClr="000000"/>
                          </a:solidFill>
                          <a:effectLst/>
                        </a:rPr>
                        <a:t>Informe del Comité de Contraloría Social (llenado)</a:t>
                      </a:r>
                      <a:endParaRPr lang="es-MX" sz="900" kern="12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extLst>
                  <a:ext uri="{0D108BD9-81ED-4DB2-BD59-A6C34878D82A}">
                    <a16:rowId xmlns="" xmlns:a16="http://schemas.microsoft.com/office/drawing/2014/main" val="10002"/>
                  </a:ext>
                </a:extLst>
              </a:tr>
              <a:tr h="583926">
                <a:tc>
                  <a:txBody>
                    <a:bodyPr/>
                    <a:lstStyle/>
                    <a:p>
                      <a:pPr marL="0" lvl="0" indent="0" algn="just">
                        <a:spcAft>
                          <a:spcPts val="0"/>
                        </a:spcAft>
                        <a:buFont typeface="+mj-lt"/>
                        <a:buNone/>
                      </a:pPr>
                      <a:r>
                        <a:rPr lang="es-ES_tradnl" sz="900" dirty="0">
                          <a:solidFill>
                            <a:sysClr val="windowText" lastClr="000000"/>
                          </a:solidFill>
                          <a:effectLst/>
                        </a:rPr>
                        <a:t>Directorio</a:t>
                      </a:r>
                      <a:endParaRPr lang="es-MX" sz="9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tc>
                  <a:txBody>
                    <a:bodyPr/>
                    <a:lstStyle/>
                    <a:p>
                      <a:pPr marL="228600" lvl="0" indent="-228600">
                        <a:buFont typeface="+mj-lt"/>
                        <a:buAutoNum type="arabicPeriod"/>
                      </a:pPr>
                      <a:endParaRPr lang="es-ES" sz="900" kern="1200" dirty="0">
                        <a:solidFill>
                          <a:sysClr val="windowText" lastClr="000000"/>
                        </a:solidFill>
                        <a:effectLst/>
                      </a:endParaRPr>
                    </a:p>
                    <a:p>
                      <a:pPr marL="228600" lvl="0" indent="-228600">
                        <a:buFont typeface="+mj-lt"/>
                        <a:buAutoNum type="arabicPeriod"/>
                      </a:pPr>
                      <a:r>
                        <a:rPr lang="es-ES" sz="900" kern="1200" dirty="0">
                          <a:solidFill>
                            <a:sysClr val="windowText" lastClr="000000"/>
                          </a:solidFill>
                          <a:effectLst/>
                        </a:rPr>
                        <a:t>Instancia Normativa</a:t>
                      </a:r>
                      <a:endParaRPr lang="es-MX" sz="900" kern="1200" dirty="0">
                        <a:solidFill>
                          <a:sysClr val="windowText" lastClr="000000"/>
                        </a:solidFill>
                        <a:effectLst/>
                      </a:endParaRPr>
                    </a:p>
                    <a:p>
                      <a:pPr marL="228600" lvl="0" indent="-228600">
                        <a:buFont typeface="+mj-lt"/>
                        <a:buAutoNum type="arabicPeriod"/>
                      </a:pPr>
                      <a:r>
                        <a:rPr lang="es-ES" sz="900" kern="1200" dirty="0">
                          <a:solidFill>
                            <a:sysClr val="windowText" lastClr="000000"/>
                          </a:solidFill>
                          <a:effectLst/>
                        </a:rPr>
                        <a:t>Instancia Ejecutora (Datos del Responsable de Contraloría Social y miembros del Comité de Contraloría Social)</a:t>
                      </a:r>
                      <a:endParaRPr lang="es-MX" sz="900" kern="1200" dirty="0">
                        <a:solidFill>
                          <a:sysClr val="windowText" lastClr="000000"/>
                        </a:solidFill>
                        <a:effectLst/>
                      </a:endParaRPr>
                    </a:p>
                    <a:p>
                      <a:pPr marL="228600" lvl="0" indent="-228600">
                        <a:buFont typeface="+mj-lt"/>
                        <a:buAutoNum type="arabicPeriod"/>
                      </a:pPr>
                      <a:r>
                        <a:rPr lang="es-ES" sz="900" kern="1200" dirty="0">
                          <a:solidFill>
                            <a:sysClr val="windowText" lastClr="000000"/>
                          </a:solidFill>
                          <a:effectLst/>
                        </a:rPr>
                        <a:t>Responsables de la Contraloría Social en el Órgano Estatal de Control (OEC)</a:t>
                      </a:r>
                    </a:p>
                    <a:p>
                      <a:pPr marL="0" lvl="0" indent="0">
                        <a:buFont typeface="+mj-lt"/>
                        <a:buNone/>
                      </a:pPr>
                      <a:endParaRPr lang="es-MX" sz="900" kern="1200" dirty="0">
                        <a:solidFill>
                          <a:sysClr val="windowText" lastClr="000000"/>
                        </a:solidFill>
                        <a:effectLst/>
                        <a:latin typeface="+mj-lt"/>
                        <a:ea typeface="Times New Roman" panose="02020603050405020304" pitchFamily="18" charset="0"/>
                        <a:cs typeface="Times New Roman" panose="02020603050405020304" pitchFamily="18" charset="0"/>
                      </a:endParaRPr>
                    </a:p>
                  </a:txBody>
                  <a:tcPr marL="43184" marR="43184" marT="0" marB="0"/>
                </a:tc>
                <a:extLst>
                  <a:ext uri="{0D108BD9-81ED-4DB2-BD59-A6C34878D82A}">
                    <a16:rowId xmlns="" xmlns:a16="http://schemas.microsoft.com/office/drawing/2014/main" val="10003"/>
                  </a:ext>
                </a:extLst>
              </a:tr>
            </a:tbl>
          </a:graphicData>
        </a:graphic>
      </p:graphicFrame>
      <p:sp>
        <p:nvSpPr>
          <p:cNvPr id="3" name="Rectángulo 2"/>
          <p:cNvSpPr/>
          <p:nvPr/>
        </p:nvSpPr>
        <p:spPr>
          <a:xfrm>
            <a:off x="957937" y="3691874"/>
            <a:ext cx="3410176" cy="2532681"/>
          </a:xfrm>
          <a:prstGeom prst="rect">
            <a:avLst/>
          </a:prstGeom>
          <a:solidFill>
            <a:schemeClr val="accent2">
              <a:lumMod val="20000"/>
              <a:lumOff val="80000"/>
            </a:schemeClr>
          </a:solidFill>
          <a:ln>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lvl="0">
              <a:lnSpc>
                <a:spcPct val="115000"/>
              </a:lnSpc>
              <a:spcAft>
                <a:spcPts val="0"/>
              </a:spcAft>
            </a:pPr>
            <a:r>
              <a:rPr lang="es-ES" sz="1400" dirty="0" smtClean="0">
                <a:solidFill>
                  <a:srgbClr val="000000"/>
                </a:solidFill>
                <a:latin typeface="+mj-lt"/>
                <a:ea typeface="Times New Roman" panose="02020603050405020304" pitchFamily="18" charset="0"/>
                <a:cs typeface="Arial" panose="020B0604020202020204" pitchFamily="34" charset="0"/>
              </a:rPr>
              <a:t>Guion </a:t>
            </a:r>
            <a:r>
              <a:rPr lang="es-ES" sz="1400" dirty="0">
                <a:solidFill>
                  <a:srgbClr val="000000"/>
                </a:solidFill>
                <a:latin typeface="+mj-lt"/>
                <a:ea typeface="Times New Roman" panose="02020603050405020304" pitchFamily="18" charset="0"/>
                <a:cs typeface="Arial" panose="020B0604020202020204" pitchFamily="34" charset="0"/>
              </a:rPr>
              <a:t>de la Página de la </a:t>
            </a:r>
            <a:r>
              <a:rPr lang="es-ES" sz="1400" dirty="0" err="1">
                <a:solidFill>
                  <a:srgbClr val="000000"/>
                </a:solidFill>
                <a:latin typeface="+mj-lt"/>
                <a:ea typeface="Times New Roman" panose="02020603050405020304" pitchFamily="18" charset="0"/>
                <a:cs typeface="Arial" panose="020B0604020202020204" pitchFamily="34" charset="0"/>
              </a:rPr>
              <a:t>D</a:t>
            </a:r>
            <a:r>
              <a:rPr lang="es-ES" sz="1400" dirty="0" err="1" smtClean="0">
                <a:solidFill>
                  <a:srgbClr val="000000"/>
                </a:solidFill>
                <a:latin typeface="+mj-lt"/>
                <a:ea typeface="Times New Roman" panose="02020603050405020304" pitchFamily="18" charset="0"/>
                <a:cs typeface="Arial" panose="020B0604020202020204" pitchFamily="34" charset="0"/>
              </a:rPr>
              <a:t>GUTyP</a:t>
            </a:r>
            <a:endParaRPr lang="es-ES" sz="1400" dirty="0">
              <a:solidFill>
                <a:srgbClr val="000000"/>
              </a:solidFill>
              <a:latin typeface="+mj-lt"/>
              <a:ea typeface="Times New Roman" panose="02020603050405020304" pitchFamily="18"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400" dirty="0">
                <a:solidFill>
                  <a:srgbClr val="000000"/>
                </a:solidFill>
                <a:latin typeface="+mj-lt"/>
                <a:ea typeface="Times New Roman" panose="02020603050405020304" pitchFamily="18" charset="0"/>
                <a:cs typeface="Arial" panose="020B0604020202020204" pitchFamily="34" charset="0"/>
              </a:rPr>
              <a:t>Documentos</a:t>
            </a:r>
            <a:endParaRPr lang="es-MX" sz="1400" dirty="0">
              <a:latin typeface="+mj-lt"/>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400" dirty="0" smtClean="0">
                <a:solidFill>
                  <a:srgbClr val="000000"/>
                </a:solidFill>
                <a:latin typeface="+mj-lt"/>
                <a:ea typeface="Times New Roman" panose="02020603050405020304" pitchFamily="18" charset="0"/>
                <a:cs typeface="Arial" panose="020B0604020202020204" pitchFamily="34" charset="0"/>
              </a:rPr>
              <a:t>Formatos</a:t>
            </a:r>
          </a:p>
          <a:p>
            <a:pPr marL="342900" lvl="0" indent="-342900">
              <a:lnSpc>
                <a:spcPct val="115000"/>
              </a:lnSpc>
              <a:spcAft>
                <a:spcPts val="0"/>
              </a:spcAft>
              <a:buFont typeface="Symbol" panose="05050102010706020507" pitchFamily="18" charset="2"/>
              <a:buChar char=""/>
            </a:pPr>
            <a:r>
              <a:rPr lang="es-ES" sz="1400" dirty="0" smtClean="0">
                <a:solidFill>
                  <a:srgbClr val="000000"/>
                </a:solidFill>
                <a:latin typeface="+mj-lt"/>
                <a:ea typeface="Calibri" panose="020F0502020204030204" pitchFamily="34" charset="0"/>
                <a:cs typeface="Arial" panose="020B0604020202020204" pitchFamily="34" charset="0"/>
              </a:rPr>
              <a:t>Manuales</a:t>
            </a:r>
            <a:endParaRPr lang="es-MX" sz="1400" dirty="0">
              <a:latin typeface="+mj-lt"/>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400" dirty="0">
                <a:solidFill>
                  <a:srgbClr val="000000"/>
                </a:solidFill>
                <a:latin typeface="+mj-lt"/>
                <a:ea typeface="Times New Roman" panose="02020603050405020304" pitchFamily="18" charset="0"/>
                <a:cs typeface="Arial" panose="020B0604020202020204" pitchFamily="34" charset="0"/>
              </a:rPr>
              <a:t>Marco Normativo</a:t>
            </a:r>
            <a:endParaRPr lang="es-MX" sz="1400" dirty="0">
              <a:latin typeface="+mj-lt"/>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400" dirty="0">
                <a:solidFill>
                  <a:srgbClr val="000000"/>
                </a:solidFill>
                <a:latin typeface="+mj-lt"/>
                <a:ea typeface="Times New Roman" panose="02020603050405020304" pitchFamily="18" charset="0"/>
                <a:cs typeface="Arial" panose="020B0604020202020204" pitchFamily="34" charset="0"/>
              </a:rPr>
              <a:t>Difusión</a:t>
            </a:r>
            <a:endParaRPr lang="es-MX" sz="1400" dirty="0">
              <a:latin typeface="+mj-lt"/>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MX" sz="1400" dirty="0" smtClean="0">
                <a:solidFill>
                  <a:srgbClr val="000000"/>
                </a:solidFill>
                <a:latin typeface="+mj-lt"/>
                <a:ea typeface="Calibri" panose="020F0502020204030204" pitchFamily="34" charset="0"/>
                <a:cs typeface="Arial" panose="020B0604020202020204" pitchFamily="34" charset="0"/>
              </a:rPr>
              <a:t>Quejas y denuncias</a:t>
            </a:r>
            <a:endParaRPr lang="es-MX" sz="1400" dirty="0">
              <a:latin typeface="+mj-lt"/>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400" dirty="0" smtClean="0">
                <a:solidFill>
                  <a:srgbClr val="000000"/>
                </a:solidFill>
                <a:latin typeface="+mj-lt"/>
                <a:ea typeface="Times New Roman" panose="02020603050405020304" pitchFamily="18" charset="0"/>
                <a:cs typeface="Arial" panose="020B0604020202020204" pitchFamily="34" charset="0"/>
              </a:rPr>
              <a:t>Informe</a:t>
            </a:r>
          </a:p>
          <a:p>
            <a:pPr marL="342900" lvl="0" indent="-342900">
              <a:lnSpc>
                <a:spcPct val="115000"/>
              </a:lnSpc>
              <a:spcAft>
                <a:spcPts val="0"/>
              </a:spcAft>
              <a:buFont typeface="Symbol" panose="05050102010706020507" pitchFamily="18" charset="2"/>
              <a:buChar char=""/>
            </a:pPr>
            <a:r>
              <a:rPr lang="es-ES" sz="1400" dirty="0" smtClean="0">
                <a:solidFill>
                  <a:srgbClr val="000000"/>
                </a:solidFill>
                <a:latin typeface="+mj-lt"/>
                <a:ea typeface="Times New Roman" panose="02020603050405020304" pitchFamily="18" charset="0"/>
                <a:cs typeface="Arial" panose="020B0604020202020204" pitchFamily="34" charset="0"/>
              </a:rPr>
              <a:t>Directorio</a:t>
            </a:r>
            <a:endParaRPr lang="es-MX" sz="1400" dirty="0">
              <a:latin typeface="+mj-lt"/>
              <a:ea typeface="Calibri" panose="020F0502020204030204" pitchFamily="34" charset="0"/>
              <a:cs typeface="Arial" panose="020B0604020202020204" pitchFamily="34" charset="0"/>
            </a:endParaRPr>
          </a:p>
          <a:p>
            <a:pPr lvl="0">
              <a:lnSpc>
                <a:spcPct val="115000"/>
              </a:lnSpc>
              <a:spcAft>
                <a:spcPts val="0"/>
              </a:spcAft>
            </a:pPr>
            <a:endParaRPr lang="es-MX" sz="13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4748533" y="3701653"/>
            <a:ext cx="5503883" cy="2198294"/>
          </a:xfrm>
          <a:prstGeom prst="rect">
            <a:avLst/>
          </a:prstGeom>
          <a:solidFill>
            <a:schemeClr val="accent2">
              <a:lumMod val="20000"/>
              <a:lumOff val="80000"/>
            </a:schemeClr>
          </a:solidFill>
          <a:ln>
            <a:solidFill>
              <a:schemeClr val="accent2">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marL="457200" algn="just">
              <a:lnSpc>
                <a:spcPct val="115000"/>
              </a:lnSpc>
              <a:spcAft>
                <a:spcPts val="0"/>
              </a:spcAft>
            </a:pPr>
            <a:r>
              <a:rPr lang="es-ES" sz="1700" dirty="0">
                <a:solidFill>
                  <a:srgbClr val="000000"/>
                </a:solidFill>
                <a:latin typeface="+mj-lt"/>
                <a:ea typeface="Times New Roman" panose="02020603050405020304" pitchFamily="18" charset="0"/>
                <a:cs typeface="Arial" panose="020B0604020202020204" pitchFamily="34" charset="0"/>
              </a:rPr>
              <a:t>Enlaces de la Contraloría Social en la </a:t>
            </a:r>
            <a:r>
              <a:rPr lang="es-ES" sz="1700" dirty="0" err="1">
                <a:solidFill>
                  <a:srgbClr val="000000"/>
                </a:solidFill>
                <a:latin typeface="+mj-lt"/>
                <a:ea typeface="Times New Roman" panose="02020603050405020304" pitchFamily="18" charset="0"/>
                <a:cs typeface="Arial" panose="020B0604020202020204" pitchFamily="34" charset="0"/>
              </a:rPr>
              <a:t>D</a:t>
            </a:r>
            <a:r>
              <a:rPr lang="es-ES" sz="1700" dirty="0" err="1" smtClean="0">
                <a:solidFill>
                  <a:srgbClr val="000000"/>
                </a:solidFill>
                <a:latin typeface="+mj-lt"/>
                <a:ea typeface="Times New Roman" panose="02020603050405020304" pitchFamily="18" charset="0"/>
                <a:cs typeface="Arial" panose="020B0604020202020204" pitchFamily="34" charset="0"/>
              </a:rPr>
              <a:t>GUTyP</a:t>
            </a:r>
            <a:endParaRPr lang="es-MX" sz="1700" dirty="0">
              <a:latin typeface="+mj-lt"/>
              <a:ea typeface="Calibri" panose="020F0502020204030204" pitchFamily="34" charset="0"/>
              <a:cs typeface="Arial" panose="020B0604020202020204" pitchFamily="34" charset="0"/>
            </a:endParaRPr>
          </a:p>
          <a:p>
            <a:pPr marL="457200" algn="just">
              <a:lnSpc>
                <a:spcPct val="115000"/>
              </a:lnSpc>
            </a:pPr>
            <a:r>
              <a:rPr lang="es-ES" sz="1700" dirty="0" smtClean="0">
                <a:solidFill>
                  <a:srgbClr val="000000"/>
                </a:solidFill>
                <a:latin typeface="+mj-lt"/>
                <a:ea typeface="Times New Roman" panose="02020603050405020304" pitchFamily="18" charset="0"/>
                <a:cs typeface="Arial" panose="020B0604020202020204" pitchFamily="34" charset="0"/>
              </a:rPr>
              <a:t>Sergio Iván </a:t>
            </a:r>
            <a:r>
              <a:rPr lang="es-ES" sz="1700" dirty="0" err="1" smtClean="0">
                <a:solidFill>
                  <a:srgbClr val="000000"/>
                </a:solidFill>
                <a:latin typeface="+mj-lt"/>
                <a:ea typeface="Times New Roman" panose="02020603050405020304" pitchFamily="18" charset="0"/>
                <a:cs typeface="Arial" panose="020B0604020202020204" pitchFamily="34" charset="0"/>
              </a:rPr>
              <a:t>Barcelta</a:t>
            </a:r>
            <a:r>
              <a:rPr lang="es-ES" sz="1700" dirty="0" smtClean="0">
                <a:solidFill>
                  <a:srgbClr val="000000"/>
                </a:solidFill>
                <a:latin typeface="+mj-lt"/>
                <a:ea typeface="Times New Roman" panose="02020603050405020304" pitchFamily="18" charset="0"/>
                <a:cs typeface="Arial" panose="020B0604020202020204" pitchFamily="34" charset="0"/>
              </a:rPr>
              <a:t> Cavazos </a:t>
            </a:r>
          </a:p>
          <a:p>
            <a:pPr marL="457200" algn="just">
              <a:lnSpc>
                <a:spcPct val="115000"/>
              </a:lnSpc>
            </a:pPr>
            <a:r>
              <a:rPr lang="es-ES" sz="1700" dirty="0" smtClean="0">
                <a:solidFill>
                  <a:srgbClr val="000000"/>
                </a:solidFill>
                <a:latin typeface="+mj-lt"/>
                <a:ea typeface="Times New Roman" panose="02020603050405020304" pitchFamily="18" charset="0"/>
                <a:cs typeface="Arial" panose="020B0604020202020204" pitchFamily="34" charset="0"/>
              </a:rPr>
              <a:t>Director de Desarrollo y fortalecimiento</a:t>
            </a:r>
          </a:p>
          <a:p>
            <a:pPr marL="457200" algn="just">
              <a:lnSpc>
                <a:spcPct val="115000"/>
              </a:lnSpc>
            </a:pPr>
            <a:r>
              <a:rPr lang="es-ES" sz="1700" dirty="0" smtClean="0">
                <a:solidFill>
                  <a:srgbClr val="000000"/>
                </a:solidFill>
                <a:latin typeface="+mj-lt"/>
                <a:ea typeface="Times New Roman" panose="02020603050405020304" pitchFamily="18" charset="0"/>
                <a:cs typeface="Arial" panose="020B0604020202020204" pitchFamily="34" charset="0"/>
              </a:rPr>
              <a:t>Rosalba Hernández Jiménez</a:t>
            </a:r>
            <a:endParaRPr lang="es-MX" sz="1700" dirty="0">
              <a:solidFill>
                <a:schemeClr val="tx1"/>
              </a:solidFill>
              <a:latin typeface="+mj-lt"/>
              <a:ea typeface="Times New Roman" panose="02020603050405020304" pitchFamily="18" charset="0"/>
              <a:cs typeface="Arial" panose="020B0604020202020204" pitchFamily="34" charset="0"/>
            </a:endParaRPr>
          </a:p>
          <a:p>
            <a:pPr marL="457200" algn="just">
              <a:lnSpc>
                <a:spcPct val="115000"/>
              </a:lnSpc>
            </a:pPr>
            <a:r>
              <a:rPr lang="es-ES" sz="1700" dirty="0" smtClean="0">
                <a:solidFill>
                  <a:srgbClr val="000000"/>
                </a:solidFill>
                <a:latin typeface="+mj-lt"/>
                <a:ea typeface="Times New Roman" panose="02020603050405020304" pitchFamily="18" charset="0"/>
                <a:cs typeface="Arial" panose="020B0604020202020204" pitchFamily="34" charset="0"/>
              </a:rPr>
              <a:t>Correos </a:t>
            </a:r>
            <a:r>
              <a:rPr lang="es-ES" sz="1700" dirty="0">
                <a:solidFill>
                  <a:srgbClr val="000000"/>
                </a:solidFill>
                <a:latin typeface="+mj-lt"/>
                <a:ea typeface="Times New Roman" panose="02020603050405020304" pitchFamily="18" charset="0"/>
                <a:cs typeface="Arial" panose="020B0604020202020204" pitchFamily="34" charset="0"/>
              </a:rPr>
              <a:t>electrónicos: </a:t>
            </a:r>
          </a:p>
          <a:p>
            <a:pPr marL="457200" algn="just">
              <a:lnSpc>
                <a:spcPct val="115000"/>
              </a:lnSpc>
            </a:pPr>
            <a:r>
              <a:rPr lang="es-ES" sz="1700" dirty="0">
                <a:latin typeface="+mj-lt"/>
                <a:ea typeface="Times New Roman" panose="02020603050405020304" pitchFamily="18" charset="0"/>
                <a:cs typeface="Arial" panose="020B0604020202020204" pitchFamily="34" charset="0"/>
              </a:rPr>
              <a:t>s</a:t>
            </a:r>
            <a:r>
              <a:rPr lang="es-ES" sz="1700" dirty="0" smtClean="0">
                <a:latin typeface="+mj-lt"/>
                <a:ea typeface="Times New Roman" panose="02020603050405020304" pitchFamily="18" charset="0"/>
                <a:cs typeface="Arial" panose="020B0604020202020204" pitchFamily="34" charset="0"/>
              </a:rPr>
              <a:t>ergio.barcelta@nube.sep.gob.mx  </a:t>
            </a:r>
          </a:p>
          <a:p>
            <a:pPr marL="457200" algn="just">
              <a:lnSpc>
                <a:spcPct val="115000"/>
              </a:lnSpc>
            </a:pPr>
            <a:r>
              <a:rPr lang="es-ES" sz="1700" dirty="0" smtClean="0">
                <a:latin typeface="+mj-lt"/>
                <a:ea typeface="Times New Roman" panose="02020603050405020304" pitchFamily="18" charset="0"/>
                <a:cs typeface="Arial" panose="020B0604020202020204" pitchFamily="34" charset="0"/>
              </a:rPr>
              <a:t>rosalba.hernandez@nube.sep.gob.mx</a:t>
            </a:r>
            <a:endParaRPr lang="es-MX" sz="1700"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204114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52917" y="966773"/>
            <a:ext cx="8761413" cy="728480"/>
          </a:xfrm>
        </p:spPr>
        <p:txBody>
          <a:bodyPr/>
          <a:lstStyle/>
          <a:p>
            <a:r>
              <a:rPr lang="es-MX" dirty="0" smtClean="0"/>
              <a:t>Importante</a:t>
            </a:r>
            <a:endParaRPr lang="es-MX" dirty="0"/>
          </a:p>
        </p:txBody>
      </p:sp>
      <p:sp>
        <p:nvSpPr>
          <p:cNvPr id="3" name="Marcador de contenido 2"/>
          <p:cNvSpPr>
            <a:spLocks noGrp="1"/>
          </p:cNvSpPr>
          <p:nvPr>
            <p:ph idx="1"/>
          </p:nvPr>
        </p:nvSpPr>
        <p:spPr/>
        <p:txBody>
          <a:bodyPr/>
          <a:lstStyle/>
          <a:p>
            <a:pPr algn="just"/>
            <a:r>
              <a:rPr lang="es-MX" dirty="0" smtClean="0"/>
              <a:t>Colocar en cada correo firma: nombre, cargo y nombre de la universidad.</a:t>
            </a:r>
          </a:p>
          <a:p>
            <a:pPr algn="just"/>
            <a:r>
              <a:rPr lang="es-MX" dirty="0" smtClean="0"/>
              <a:t>Evitar cadenas de correos: generar un correo para dar respuesta a información o realizar entrega de información. </a:t>
            </a:r>
          </a:p>
          <a:p>
            <a:pPr algn="just"/>
            <a:r>
              <a:rPr lang="es-MX" dirty="0" smtClean="0"/>
              <a:t>Personal de apoyo: Colocar el correo del responsable (marcar copia).</a:t>
            </a:r>
          </a:p>
          <a:p>
            <a:pPr algn="just"/>
            <a:r>
              <a:rPr lang="es-MX" dirty="0" smtClean="0"/>
              <a:t>Nomenclatura: Respetar la nomenclatura de los documentos. </a:t>
            </a:r>
          </a:p>
          <a:p>
            <a:endParaRPr lang="es-MX" dirty="0"/>
          </a:p>
        </p:txBody>
      </p:sp>
      <p:pic>
        <p:nvPicPr>
          <p:cNvPr id="4" name="Imagen 3"/>
          <p:cNvPicPr/>
          <p:nvPr/>
        </p:nvPicPr>
        <p:blipFill>
          <a:blip r:embed="rId2"/>
          <a:stretch>
            <a:fillRect/>
          </a:stretch>
        </p:blipFill>
        <p:spPr>
          <a:xfrm>
            <a:off x="10445675" y="480326"/>
            <a:ext cx="677731" cy="649227"/>
          </a:xfrm>
          <a:prstGeom prst="rect">
            <a:avLst/>
          </a:prstGeom>
        </p:spPr>
      </p:pic>
    </p:spTree>
    <p:extLst>
      <p:ext uri="{BB962C8B-B14F-4D97-AF65-F5344CB8AC3E}">
        <p14:creationId xmlns:p14="http://schemas.microsoft.com/office/powerpoint/2010/main" val="30901223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12" name="Marcador de contenido 2"/>
          <p:cNvSpPr txBox="1">
            <a:spLocks/>
          </p:cNvSpPr>
          <p:nvPr/>
        </p:nvSpPr>
        <p:spPr>
          <a:xfrm>
            <a:off x="1988110" y="1291405"/>
            <a:ext cx="7466565" cy="202622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r>
              <a:rPr lang="es-MX" sz="2000" b="1" cap="none" dirty="0" smtClean="0">
                <a:ln w="0"/>
                <a:solidFill>
                  <a:schemeClr val="tx1"/>
                </a:solidFill>
              </a:rPr>
              <a:t>La documentación y </a:t>
            </a:r>
            <a:r>
              <a:rPr lang="es-MX" sz="2000" b="1" cap="none" dirty="0">
                <a:ln w="0"/>
                <a:solidFill>
                  <a:schemeClr val="tx1"/>
                </a:solidFill>
              </a:rPr>
              <a:t>formatos </a:t>
            </a:r>
            <a:r>
              <a:rPr lang="es-MX" sz="2000" b="1" cap="none" dirty="0" smtClean="0">
                <a:ln w="0"/>
                <a:solidFill>
                  <a:schemeClr val="tx1"/>
                </a:solidFill>
              </a:rPr>
              <a:t>para </a:t>
            </a:r>
            <a:r>
              <a:rPr lang="es-MX" sz="2000" b="1" cap="none" dirty="0">
                <a:ln w="0"/>
                <a:solidFill>
                  <a:schemeClr val="tx1"/>
                </a:solidFill>
              </a:rPr>
              <a:t>las actividades de Contraloría Social se les hará llegar vía correo </a:t>
            </a:r>
            <a:r>
              <a:rPr lang="es-MX" sz="2000" b="1" cap="none" smtClean="0">
                <a:ln w="0"/>
                <a:solidFill>
                  <a:schemeClr val="tx1"/>
                </a:solidFill>
              </a:rPr>
              <a:t>electrónico o </a:t>
            </a:r>
            <a:r>
              <a:rPr lang="es-MX" sz="2000" b="1" cap="none" dirty="0" smtClean="0">
                <a:ln w="0"/>
                <a:solidFill>
                  <a:schemeClr val="tx1"/>
                </a:solidFill>
              </a:rPr>
              <a:t>se podrán consultar en la página de DGUTyP.</a:t>
            </a:r>
            <a:endParaRPr lang="es-MX" sz="2000" b="1" cap="none" dirty="0">
              <a:ln w="0"/>
              <a:solidFill>
                <a:schemeClr val="tx1"/>
              </a:solidFill>
            </a:endParaRPr>
          </a:p>
        </p:txBody>
      </p:sp>
      <p:sp>
        <p:nvSpPr>
          <p:cNvPr id="15" name="Rectángulo 14"/>
          <p:cNvSpPr/>
          <p:nvPr/>
        </p:nvSpPr>
        <p:spPr>
          <a:xfrm>
            <a:off x="2293742" y="5397471"/>
            <a:ext cx="7070789" cy="88267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7000"/>
              </a:lnSpc>
              <a:spcAft>
                <a:spcPts val="800"/>
              </a:spcAft>
            </a:pPr>
            <a:r>
              <a:rPr lang="en-US" sz="48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GRACIAS POR SU ATENCIÓN</a:t>
            </a:r>
            <a:endParaRPr lang="es-MX" sz="48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 xmlns:a16="http://schemas.microsoft.com/office/drawing/2014/main" id="{A2A5559C-DECF-4E19-AD57-B8C7032F4274}"/>
              </a:ext>
            </a:extLst>
          </p:cNvPr>
          <p:cNvPicPr/>
          <p:nvPr/>
        </p:nvPicPr>
        <p:blipFill>
          <a:blip r:embed="rId2"/>
          <a:stretch>
            <a:fillRect/>
          </a:stretch>
        </p:blipFill>
        <p:spPr>
          <a:xfrm>
            <a:off x="4959716" y="2447381"/>
            <a:ext cx="1026852" cy="690931"/>
          </a:xfrm>
          <a:prstGeom prst="rect">
            <a:avLst/>
          </a:prstGeom>
        </p:spPr>
      </p:pic>
      <p:sp>
        <p:nvSpPr>
          <p:cNvPr id="14" name="CuadroTexto 13"/>
          <p:cNvSpPr txBox="1"/>
          <p:nvPr/>
        </p:nvSpPr>
        <p:spPr>
          <a:xfrm>
            <a:off x="3389512" y="4135047"/>
            <a:ext cx="5194111"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1600" b="1" dirty="0" smtClean="0"/>
              <a:t>Dirección de Desarrollo y Fortalecimiento</a:t>
            </a:r>
            <a:endParaRPr lang="es-MX" sz="1600" b="1" dirty="0"/>
          </a:p>
        </p:txBody>
      </p:sp>
    </p:spTree>
    <p:extLst>
      <p:ext uri="{BB962C8B-B14F-4D97-AF65-F5344CB8AC3E}">
        <p14:creationId xmlns:p14="http://schemas.microsoft.com/office/powerpoint/2010/main" val="24237984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Imagen 8"/>
          <p:cNvPicPr/>
          <p:nvPr/>
        </p:nvPicPr>
        <p:blipFill>
          <a:blip r:embed="rId2"/>
          <a:stretch>
            <a:fillRect/>
          </a:stretch>
        </p:blipFill>
        <p:spPr>
          <a:xfrm>
            <a:off x="10445675" y="480326"/>
            <a:ext cx="677731" cy="649227"/>
          </a:xfrm>
          <a:prstGeom prst="rect">
            <a:avLst/>
          </a:prstGeom>
        </p:spPr>
      </p:pic>
      <p:sp>
        <p:nvSpPr>
          <p:cNvPr id="2" name="Rectángulo 1"/>
          <p:cNvSpPr/>
          <p:nvPr/>
        </p:nvSpPr>
        <p:spPr>
          <a:xfrm>
            <a:off x="658811" y="604722"/>
            <a:ext cx="7720404" cy="900246"/>
          </a:xfrm>
          <a:prstGeom prst="rect">
            <a:avLst/>
          </a:prstGeom>
        </p:spPr>
        <p:txBody>
          <a:bodyPr wrap="square">
            <a:spAutoFit/>
          </a:bodyPr>
          <a:lstStyle/>
          <a:p>
            <a:pPr lvl="0">
              <a:lnSpc>
                <a:spcPct val="105000"/>
              </a:lnSpc>
              <a:spcAft>
                <a:spcPts val="0"/>
              </a:spcAft>
            </a:pP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2. Oficio de Nombramiento del Responsable de CS del </a:t>
            </a:r>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PRODEP</a:t>
            </a:r>
            <a:endPar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p:txBody>
      </p:sp>
      <p:sp>
        <p:nvSpPr>
          <p:cNvPr id="16" name="Rectángulo 15"/>
          <p:cNvSpPr/>
          <p:nvPr/>
        </p:nvSpPr>
        <p:spPr>
          <a:xfrm>
            <a:off x="744872" y="1542955"/>
            <a:ext cx="3676521" cy="5078313"/>
          </a:xfrm>
          <a:prstGeom prst="rect">
            <a:avLst/>
          </a:prstGeom>
        </p:spPr>
        <p:txBody>
          <a:bodyPr wrap="square">
            <a:spAutoFit/>
          </a:bodyPr>
          <a:lstStyle/>
          <a:p>
            <a:pPr marL="342900" indent="-342900" algn="just">
              <a:buFont typeface="+mj-lt"/>
              <a:buAutoNum type="arabicPeriod"/>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El oficio deberán enviarlo a la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Mtro. Sergio Iván </a:t>
            </a:r>
            <a:r>
              <a:rPr lang="es-MX"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Barcelata</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 Cavazos, Director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de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Desarrollo y Fortalecimiento.</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a:p>
            <a:pPr marL="342900" indent="-342900" algn="just">
              <a:buFont typeface="+mj-lt"/>
              <a:buAutoNum type="arabicPeriod"/>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a:p>
            <a:pPr marL="342900" indent="-342900" algn="just">
              <a:buFont typeface="+mj-lt"/>
              <a:buAutoNum type="arabicPeriod"/>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a:p>
            <a:pPr marL="342900" indent="-342900" algn="just">
              <a:buFont typeface="+mj-lt"/>
              <a:buAutoNum type="arabicPeriod"/>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Mencionar el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Programa. </a:t>
            </a:r>
          </a:p>
          <a:p>
            <a:pPr marL="342900" indent="-342900" algn="just">
              <a:buFont typeface="+mj-lt"/>
              <a:buAutoNum type="arabicPeriod"/>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endParaRPr>
          </a:p>
          <a:p>
            <a:pPr marL="342900" indent="-342900" algn="just">
              <a:buFont typeface="+mj-lt"/>
              <a:buAutoNum type="arabicPeriod"/>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Deberá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Calibri" panose="020F0502020204030204" pitchFamily="34" charset="0"/>
              </a:rPr>
              <a:t>mencionar el nombre y cargo de la persona designada.</a:t>
            </a:r>
          </a:p>
          <a:p>
            <a:pPr marL="342900" indent="-342900" algn="just">
              <a:buFont typeface="+mj-lt"/>
              <a:buAutoNum type="arabicPeriod"/>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a:p>
            <a:pPr marL="342900" indent="-342900" algn="just">
              <a:buFont typeface="+mj-lt"/>
              <a:buAutoNum type="arabicPeriod"/>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a:p>
            <a:pPr marL="342900" indent="-342900" algn="just">
              <a:buFont typeface="+mj-lt"/>
              <a:buAutoNum type="arabicPeriod"/>
            </a:pP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Firma el </a:t>
            </a: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Rector y sello de rectoría.</a:t>
            </a: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a:p>
            <a:pPr marL="342900" indent="-342900" algn="just">
              <a:buFont typeface="+mj-lt"/>
              <a:buAutoNum type="arabicPeriod"/>
            </a:pPr>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a:p>
            <a:pPr algn="just"/>
            <a:endPar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17" name="Imagen 16"/>
          <p:cNvPicPr/>
          <p:nvPr/>
        </p:nvPicPr>
        <p:blipFill>
          <a:blip r:embed="rId3">
            <a:extLst>
              <a:ext uri="{28A0092B-C50C-407E-A947-70E740481C1C}">
                <a14:useLocalDpi xmlns:a14="http://schemas.microsoft.com/office/drawing/2010/main" val="0"/>
              </a:ext>
            </a:extLst>
          </a:blip>
          <a:srcRect/>
          <a:stretch>
            <a:fillRect/>
          </a:stretch>
        </p:blipFill>
        <p:spPr bwMode="auto">
          <a:xfrm>
            <a:off x="4921602" y="1129553"/>
            <a:ext cx="3746879" cy="4832844"/>
          </a:xfrm>
          <a:prstGeom prst="rect">
            <a:avLst/>
          </a:prstGeom>
          <a:noFill/>
          <a:ln>
            <a:noFill/>
          </a:ln>
        </p:spPr>
      </p:pic>
      <p:sp>
        <p:nvSpPr>
          <p:cNvPr id="6" name="Rectángulo 5"/>
          <p:cNvSpPr/>
          <p:nvPr/>
        </p:nvSpPr>
        <p:spPr>
          <a:xfrm>
            <a:off x="8668481" y="4928461"/>
            <a:ext cx="2707275" cy="964880"/>
          </a:xfrm>
          <a:prstGeom prst="rect">
            <a:avLst/>
          </a:prstGeom>
        </p:spPr>
        <p:txBody>
          <a:bodyPr wrap="square">
            <a:spAutoFit/>
          </a:bodyPr>
          <a:lstStyle/>
          <a:p>
            <a:pPr lvl="0" algn="just">
              <a:lnSpc>
                <a:spcPct val="105000"/>
              </a:lnSpc>
              <a:spcAft>
                <a:spcPts val="800"/>
              </a:spcAft>
            </a:pPr>
            <a:r>
              <a:rPr lang="es-MX"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EN-PRODEP-UT/UP </a:t>
            </a:r>
            <a:r>
              <a:rPr lang="es-MX"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Calibri" panose="020F0502020204030204" pitchFamily="34" charset="0"/>
              </a:rPr>
              <a:t>(iniciales de la universidad) </a:t>
            </a:r>
          </a:p>
        </p:txBody>
      </p:sp>
    </p:spTree>
    <p:extLst>
      <p:ext uri="{BB962C8B-B14F-4D97-AF65-F5344CB8AC3E}">
        <p14:creationId xmlns:p14="http://schemas.microsoft.com/office/powerpoint/2010/main" val="3274293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6961</TotalTime>
  <Words>6367</Words>
  <Application>Microsoft Office PowerPoint</Application>
  <PresentationFormat>Panorámica</PresentationFormat>
  <Paragraphs>4432</Paragraphs>
  <Slides>86</Slides>
  <Notes>2</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86</vt:i4>
      </vt:variant>
    </vt:vector>
  </HeadingPairs>
  <TitlesOfParts>
    <vt:vector size="102" baseType="lpstr">
      <vt:lpstr>MS Mincho</vt:lpstr>
      <vt:lpstr>ACentury Gothic (Cuerpo)rial</vt:lpstr>
      <vt:lpstr>Arial</vt:lpstr>
      <vt:lpstr>Calibri</vt:lpstr>
      <vt:lpstr>Cambria</vt:lpstr>
      <vt:lpstr>Century Gothic</vt:lpstr>
      <vt:lpstr>Century Gothic </vt:lpstr>
      <vt:lpstr>Century Gothic (Cuerpo)</vt:lpstr>
      <vt:lpstr>Century Gothic (Títulos)</vt:lpstr>
      <vt:lpstr>Montserrat</vt:lpstr>
      <vt:lpstr>Symbol</vt:lpstr>
      <vt:lpstr>Tahoma</vt:lpstr>
      <vt:lpstr>Times New Roman</vt:lpstr>
      <vt:lpstr>Wingdings</vt:lpstr>
      <vt:lpstr>Wingdings 3</vt:lpstr>
      <vt:lpstr>Sala de reuniones Ion</vt:lpstr>
      <vt:lpstr> Taller de Contraloría Social 2020 </vt:lpstr>
      <vt:lpstr>Presentación de PowerPoint</vt:lpstr>
      <vt:lpstr>Presentación de PowerPoint</vt:lpstr>
      <vt:lpstr> Taller de Contraloría Social 2020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Taller de Contraloría Social 2020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Importante</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del Consuelo Romero Sanchez</dc:creator>
  <cp:keywords>MCRS</cp:keywords>
  <cp:lastModifiedBy>Revisión</cp:lastModifiedBy>
  <cp:revision>368</cp:revision>
  <dcterms:created xsi:type="dcterms:W3CDTF">2020-06-14T00:44:18Z</dcterms:created>
  <dcterms:modified xsi:type="dcterms:W3CDTF">2020-10-03T01:14:36Z</dcterms:modified>
</cp:coreProperties>
</file>