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handoutMasterIdLst>
    <p:handoutMasterId r:id="rId28"/>
  </p:handoutMasterIdLst>
  <p:sldIdLst>
    <p:sldId id="261" r:id="rId2"/>
    <p:sldId id="266" r:id="rId3"/>
    <p:sldId id="268" r:id="rId4"/>
    <p:sldId id="269" r:id="rId5"/>
    <p:sldId id="262" r:id="rId6"/>
    <p:sldId id="260" r:id="rId7"/>
    <p:sldId id="264" r:id="rId8"/>
    <p:sldId id="273" r:id="rId9"/>
    <p:sldId id="274" r:id="rId10"/>
    <p:sldId id="275" r:id="rId11"/>
    <p:sldId id="276" r:id="rId12"/>
    <p:sldId id="277" r:id="rId13"/>
    <p:sldId id="258" r:id="rId14"/>
    <p:sldId id="263" r:id="rId15"/>
    <p:sldId id="265" r:id="rId16"/>
    <p:sldId id="271" r:id="rId17"/>
    <p:sldId id="278" r:id="rId18"/>
    <p:sldId id="259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9144000" cy="5143500" type="screen16x9"/>
  <p:notesSz cx="6858000" cy="9144000"/>
  <p:embeddedFontLst>
    <p:embeddedFont>
      <p:font typeface="Karla" panose="020B0604020202020204" charset="0"/>
      <p:regular r:id="rId29"/>
      <p:bold r:id="rId30"/>
      <p:italic r:id="rId31"/>
      <p:boldItalic r:id="rId32"/>
    </p:embeddedFont>
    <p:embeddedFont>
      <p:font typeface="Poppins Black" panose="020B0604020202020204" charset="0"/>
      <p:bold r:id="rId33"/>
      <p:italic r:id="rId34"/>
      <p:boldItalic r:id="rId35"/>
    </p:embeddedFont>
    <p:embeddedFont>
      <p:font typeface="Poppins" panose="020B0604020202020204" charset="0"/>
      <p:regular r:id="rId36"/>
      <p:bold r:id="rId37"/>
      <p:italic r:id="rId38"/>
      <p:boldItalic r:id="rId39"/>
    </p:embeddedFont>
    <p:embeddedFont>
      <p:font typeface="Arial Black" panose="020B0A04020102020204" pitchFamily="34" charset="0"/>
      <p:bold r:id="rId40"/>
    </p:embeddedFont>
    <p:embeddedFont>
      <p:font typeface="Open Sans ExtraBold" panose="020B0604020202020204" charset="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8079"/>
    <a:srgbClr val="802440"/>
    <a:srgbClr val="A12D50"/>
    <a:srgbClr val="A42864"/>
    <a:srgbClr val="E3E5E5"/>
    <a:srgbClr val="62E4D1"/>
    <a:srgbClr val="FFFFFF"/>
    <a:srgbClr val="1E7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927E62-180E-44F6-B363-8DDCB783FD15}">
  <a:tblStyle styleId="{B0927E62-180E-44F6-B363-8DDCB783FD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1D-49DC-B5AB-734FA2BD429A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1D-49DC-B5AB-734FA2BD429A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1D-49DC-B5AB-734FA2BD429A}"/>
              </c:ext>
            </c:extLst>
          </c:dPt>
          <c:dLbls>
            <c:dLbl>
              <c:idx val="0"/>
              <c:layout>
                <c:manualLayout>
                  <c:x val="5.5555555555555558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1535620-5EF4-48A3-B04E-3D9A75A5B4A3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/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1D-49DC-B5AB-734FA2BD429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 SÍ / 62%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1D-49DC-B5AB-734FA2BD429A}"/>
                </c:ext>
              </c:extLst>
            </c:dLbl>
            <c:dLbl>
              <c:idx val="2"/>
              <c:layout>
                <c:manualLayout>
                  <c:x val="8.8888888888888865E-2"/>
                  <c:y val="-6.94444444444444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BA6C281-FAFE-45A7-BFD2-A1578D4BDAA8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/34%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1D-49DC-B5AB-734FA2BD42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Hoja1!$A$1:$A$3</c:f>
              <c:strCache>
                <c:ptCount val="3"/>
                <c:pt idx="0">
                  <c:v>NO</c:v>
                </c:pt>
                <c:pt idx="1">
                  <c:v>SI</c:v>
                </c:pt>
                <c:pt idx="2">
                  <c:v>NO SÉ</c:v>
                </c:pt>
              </c:strCache>
            </c:strRef>
          </c:cat>
          <c:val>
            <c:numRef>
              <c:f>Hoja1!$B$1:$B$3</c:f>
              <c:numCache>
                <c:formatCode>General</c:formatCode>
                <c:ptCount val="3"/>
                <c:pt idx="0">
                  <c:v>4</c:v>
                </c:pt>
                <c:pt idx="1">
                  <c:v>62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1D-49DC-B5AB-734FA2BD429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D8A-4504-BBE4-DD689B4DF1CB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D8A-4504-BBE4-DD689B4DF1C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D8A-4504-BBE4-DD689B4DF1C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0FB953-208A-4437-8A6D-FC3EE5D4E8D7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/ 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8A-4504-BBE4-DD689B4DF1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FEA1315-018A-4BB3-BA95-86E336B66FE8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53%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8A-4504-BBE4-DD689B4DF1CB}"/>
                </c:ext>
              </c:extLst>
            </c:dLbl>
            <c:dLbl>
              <c:idx val="2"/>
              <c:layout>
                <c:manualLayout>
                  <c:x val="0"/>
                  <c:y val="1.8518518518518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E3C93A7-E985-4C16-B1CA-12CD66719972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93066491688539"/>
                      <c:h val="9.35418489355497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8A-4504-BBE4-DD689B4DF1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Hoja1!$A$75:$A$77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Hoja1!$B$75:$B$77</c:f>
              <c:numCache>
                <c:formatCode>General</c:formatCode>
                <c:ptCount val="3"/>
                <c:pt idx="0">
                  <c:v>37</c:v>
                </c:pt>
                <c:pt idx="1">
                  <c:v>53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8A-4504-BBE4-DD689B4DF1C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CB5-4C5C-83E0-DE0D2CF825EB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CB5-4C5C-83E0-DE0D2CF825E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CB5-4C5C-83E0-DE0D2CF825E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3ED1C-68E1-43A1-886C-2A464DE3DA58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B5-4C5C-83E0-DE0D2CF825E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8C87A9-93C7-41E8-963E-4C15642B77F4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57%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CB5-4C5C-83E0-DE0D2CF825EB}"/>
                </c:ext>
              </c:extLst>
            </c:dLbl>
            <c:dLbl>
              <c:idx val="2"/>
              <c:layout>
                <c:manualLayout>
                  <c:x val="0"/>
                  <c:y val="-1.03068645746977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D66BDA-CD77-4AF5-A038-7CE197A89A75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B5-4C5C-83E0-DE0D2CF825E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Hoja1!$A$82:$A$84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Hoja1!$B$82:$B$84</c:f>
              <c:numCache>
                <c:formatCode>General</c:formatCode>
                <c:ptCount val="3"/>
                <c:pt idx="0">
                  <c:v>3</c:v>
                </c:pt>
                <c:pt idx="1">
                  <c:v>57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B5-4C5C-83E0-DE0D2CF825E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8A-47C3-B9CF-BA8B32115E8F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8A-47C3-B9CF-BA8B32115E8F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8A-47C3-B9CF-BA8B32115E8F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35B5A1-E685-4717-8EC6-698770DD1CDA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38A-47C3-B9CF-BA8B32115E8F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89E4BD3-38C8-4BC5-A317-7EF029DDC3F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 63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8A-47C3-B9CF-BA8B32115E8F}"/>
                </c:ext>
              </c:extLst>
            </c:dLbl>
            <c:dLbl>
              <c:idx val="2"/>
              <c:layout>
                <c:manualLayout>
                  <c:x val="5.5555555555555558E-3"/>
                  <c:y val="2.1218890680033321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C0C0C3-F024-4698-8DFF-C62DCC4D35CC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 32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8A-47C3-B9CF-BA8B32115E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Hoja1!$A$87:$A$89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Hoja1!$B$87:$B$89</c:f>
              <c:numCache>
                <c:formatCode>General</c:formatCode>
                <c:ptCount val="3"/>
                <c:pt idx="0">
                  <c:v>5</c:v>
                </c:pt>
                <c:pt idx="1">
                  <c:v>63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8A-47C3-B9CF-BA8B32115E8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108E-2"/>
          <c:y val="0.11342592592592593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4FC-4EB4-A086-C7ABCA5331D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4FC-4EB4-A086-C7ABCA5331D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4FC-4EB4-A086-C7ABCA5331D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49077D-CEE7-4394-9E3B-6ABCAABC9A2F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FC-4EB4-A086-C7ABCA5331D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04CDF1-F43C-4485-8381-3E6CD92445F1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4FC-4EB4-A086-C7ABCA5331D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A935CD-82C7-4679-86E2-5E40B9EB8C12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22%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4FC-4EB4-A086-C7ABCA533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Hoja1!$A$93:$A$95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Hoja1!$B$93:$B$95</c:f>
              <c:numCache>
                <c:formatCode>General</c:formatCode>
                <c:ptCount val="3"/>
                <c:pt idx="0">
                  <c:v>20</c:v>
                </c:pt>
                <c:pt idx="1">
                  <c:v>58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FC-4EB4-A086-C7ABCA5331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833333333333326E-2"/>
          <c:y val="0.10698699567109268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C45-4D54-AA39-CABDCE55A709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C45-4D54-AA39-CABDCE55A709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C45-4D54-AA39-CABDCE55A70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4A005D-E206-40B8-B07E-A944842102D0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C45-4D54-AA39-CABDCE55A70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2DD5AB-5694-4624-867B-AA4CF2401D60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65%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45-4D54-AA39-CABDCE55A70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2ECB42-E4A4-4DA4-A4D9-72EA77206036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C45-4D54-AA39-CABDCE55A70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Hoja1!$A$102:$A$104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Hoja1!$B$102:$B$104</c:f>
              <c:numCache>
                <c:formatCode>General</c:formatCode>
                <c:ptCount val="3"/>
                <c:pt idx="0">
                  <c:v>20</c:v>
                </c:pt>
                <c:pt idx="1">
                  <c:v>65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45-4D54-AA39-CABDCE55A70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12268518518518519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84C-4520-8C68-6CB357AB141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84C-4520-8C68-6CB357AB1414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84C-4520-8C68-6CB357AB1414}"/>
              </c:ext>
            </c:extLst>
          </c:dPt>
          <c:dLbls>
            <c:dLbl>
              <c:idx val="0"/>
              <c:layout>
                <c:manualLayout>
                  <c:x val="-9.374999999999991E-3"/>
                  <c:y val="-0.138888888888888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88245A-EFE4-46F9-B2C5-5C6791E9DC5A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68066491688541"/>
                      <c:h val="0.13057888597258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4C-4520-8C68-6CB357AB141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6C079F-59EA-4677-BFD3-D577B1FA769B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30%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4C-4520-8C68-6CB357AB1414}"/>
                </c:ext>
              </c:extLst>
            </c:dLbl>
            <c:dLbl>
              <c:idx val="2"/>
              <c:layout>
                <c:manualLayout>
                  <c:x val="6.0725497371177946E-2"/>
                  <c:y val="-3.91369936439842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7C59E83-3DD9-4DFB-A75E-6DD28A8EC50C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</a:t>
                    </a:r>
                    <a:r>
                      <a:rPr lang="en-US" baseline="0"/>
                      <a:t> 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8898438053221263"/>
                      <c:h val="0.120370416738090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4C-4520-8C68-6CB357AB141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Hoja1!$A$111:$A$113</c:f>
              <c:strCache>
                <c:ptCount val="3"/>
                <c:pt idx="0">
                  <c:v>HONRADEZ</c:v>
                </c:pt>
                <c:pt idx="1">
                  <c:v>LEGALIDAD</c:v>
                </c:pt>
                <c:pt idx="2">
                  <c:v>EFICIENCIA</c:v>
                </c:pt>
              </c:strCache>
            </c:strRef>
          </c:cat>
          <c:val>
            <c:numRef>
              <c:f>Hoja1!$B$111:$B$113</c:f>
              <c:numCache>
                <c:formatCode>General</c:formatCode>
                <c:ptCount val="3"/>
                <c:pt idx="0">
                  <c:v>46</c:v>
                </c:pt>
                <c:pt idx="1">
                  <c:v>30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4C-4520-8C68-6CB357AB141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722222222222227E-2"/>
          <c:y val="0.11342592592592593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671-4AC6-BA4E-A0E46D038860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671-4AC6-BA4E-A0E46D038860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671-4AC6-BA4E-A0E46D03886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7D483B-FEC9-4C35-8FC8-09896433B2AB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64%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71-4AC6-BA4E-A0E46D038860}"/>
                </c:ext>
              </c:extLst>
            </c:dLbl>
            <c:dLbl>
              <c:idx val="1"/>
              <c:layout>
                <c:manualLayout>
                  <c:x val="-3.6675443208532763E-2"/>
                  <c:y val="-6.944262175561476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3DA9CC-BCF3-47B8-BC0D-864DE2B2AED5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17%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07076543344205"/>
                      <c:h val="0.17224555263925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71-4AC6-BA4E-A0E46D038860}"/>
                </c:ext>
              </c:extLst>
            </c:dLbl>
            <c:dLbl>
              <c:idx val="2"/>
              <c:layout>
                <c:manualLayout>
                  <c:x val="1.2133119427393192E-2"/>
                  <c:y val="-3.81150325688451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999A2B-CDE8-40DD-8374-8DC92E3529E4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198816925319454"/>
                      <c:h val="0.172788147645431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71-4AC6-BA4E-A0E46D03886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Hoja1!$A$118:$A$120</c:f>
              <c:strCache>
                <c:ptCount val="3"/>
                <c:pt idx="0">
                  <c:v>COOPERACIÓN</c:v>
                </c:pt>
                <c:pt idx="1">
                  <c:v>IGUALDAD</c:v>
                </c:pt>
                <c:pt idx="2">
                  <c:v>EQUIDAD DE GÉNERO</c:v>
                </c:pt>
              </c:strCache>
            </c:strRef>
          </c:cat>
          <c:val>
            <c:numRef>
              <c:f>Hoja1!$B$118:$B$120</c:f>
              <c:numCache>
                <c:formatCode>General</c:formatCode>
                <c:ptCount val="3"/>
                <c:pt idx="0">
                  <c:v>64</c:v>
                </c:pt>
                <c:pt idx="1">
                  <c:v>17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71-4AC6-BA4E-A0E46D03886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50E-46B2-B945-F04FAD33E3B5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50E-46B2-B945-F04FAD33E3B5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50E-46B2-B945-F04FAD33E3B5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50E-46B2-B945-F04FAD33E3B5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50E-46B2-B945-F04FAD33E3B5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C9A8491-B219-405F-8301-E4FB070C3D51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</a:t>
                    </a:r>
                    <a:r>
                      <a:rPr lang="en-US" baseline="0"/>
                      <a:t> 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0E-46B2-B945-F04FAD33E3B5}"/>
                </c:ext>
              </c:extLst>
            </c:dLbl>
            <c:dLbl>
              <c:idx val="1"/>
              <c:layout>
                <c:manualLayout>
                  <c:x val="-2.4318136025426668E-2"/>
                  <c:y val="-1.62037037037037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3BFEE2-DD38-4CB8-A5B8-0B3E1D52758D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/>
                      <a:t> </a:t>
                    </a:r>
                    <a:r>
                      <a:rPr lang="en-US" dirty="0" smtClean="0"/>
                      <a:t>/ 12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94444444444448"/>
                      <c:h val="0.213912219305920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0E-46B2-B945-F04FAD33E3B5}"/>
                </c:ext>
              </c:extLst>
            </c:dLbl>
            <c:dLbl>
              <c:idx val="2"/>
              <c:layout>
                <c:manualLayout>
                  <c:x val="-4.5858408012729376E-3"/>
                  <c:y val="-0.129629629629629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046F1A-DFB0-463D-B950-47ADEC79D1CD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/>
                      <a:t> </a:t>
                    </a:r>
                    <a:r>
                      <a:rPr lang="en-US" dirty="0" smtClean="0"/>
                      <a:t>/ 3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50E-46B2-B945-F04FAD33E3B5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D0C7F9-902E-4E59-B67A-184E4A228FE9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69%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50E-46B2-B945-F04FAD33E3B5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10123B-B10E-4F3B-8B60-789246032185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50E-46B2-B945-F04FAD33E3B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Hoja1!$A$125:$A$129</c:f>
              <c:strCache>
                <c:ptCount val="5"/>
                <c:pt idx="0">
                  <c:v>A VECES</c:v>
                </c:pt>
                <c:pt idx="1">
                  <c:v>CASI NUNCA</c:v>
                </c:pt>
                <c:pt idx="2">
                  <c:v>CASI SIEMPRE</c:v>
                </c:pt>
                <c:pt idx="3">
                  <c:v>NUNCA</c:v>
                </c:pt>
                <c:pt idx="4">
                  <c:v>SIEMPRE</c:v>
                </c:pt>
              </c:strCache>
            </c:strRef>
          </c:cat>
          <c:val>
            <c:numRef>
              <c:f>Hoja1!$B$125:$B$129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3</c:v>
                </c:pt>
                <c:pt idx="3">
                  <c:v>69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0E-46B2-B945-F04FAD33E3B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56112249223276"/>
          <c:y val="0.15509259259259259"/>
          <c:w val="0.82266603705764796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01C-4F5B-A861-01FA9A3FB869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01C-4F5B-A861-01FA9A3FB869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01C-4F5B-A861-01FA9A3FB869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01C-4F5B-A861-01FA9A3FB869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01C-4F5B-A861-01FA9A3FB86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165B98-37FD-4B09-815D-C6D14CCAA818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01C-4F5B-A861-01FA9A3FB86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3B39088-2C84-4F1F-A915-E3CAAB59CA61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01C-4F5B-A861-01FA9A3FB86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115C9CD-3018-4303-9BED-C9F963C3C155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40%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01C-4F5B-A861-01FA9A3FB869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530D08-CD0A-4B20-A3B1-1A3E514CF5B1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3%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01C-4F5B-A861-01FA9A3FB86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E8A2CD-49E0-4F1B-8C97-F87D9C11E029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34%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01C-4F5B-A861-01FA9A3FB86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Hoja1!$A$134:$A$138</c:f>
              <c:strCache>
                <c:ptCount val="5"/>
                <c:pt idx="0">
                  <c:v>A VECES</c:v>
                </c:pt>
                <c:pt idx="1">
                  <c:v>CASI NUNCA</c:v>
                </c:pt>
                <c:pt idx="2">
                  <c:v>CASI SIEMPRE</c:v>
                </c:pt>
                <c:pt idx="3">
                  <c:v>NUNCA</c:v>
                </c:pt>
                <c:pt idx="4">
                  <c:v>SIEMPRE</c:v>
                </c:pt>
              </c:strCache>
            </c:strRef>
          </c:cat>
          <c:val>
            <c:numRef>
              <c:f>Hoja1!$B$134:$B$138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40</c:v>
                </c:pt>
                <c:pt idx="3">
                  <c:v>3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1C-4F5B-A861-01FA9A3FB86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D97-40E2-8817-5B778FCB7F8C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D97-40E2-8817-5B778FCB7F8C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D97-40E2-8817-5B778FCB7F8C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D97-40E2-8817-5B778FCB7F8C}"/>
              </c:ext>
            </c:extLst>
          </c:dPt>
          <c:dPt>
            <c:idx val="4"/>
            <c:bubble3D val="0"/>
            <c:spPr>
              <a:solidFill>
                <a:schemeClr val="dk1">
                  <a:tint val="3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D97-40E2-8817-5B778FCB7F8C}"/>
              </c:ext>
            </c:extLst>
          </c:dPt>
          <c:dLbls>
            <c:dLbl>
              <c:idx val="0"/>
              <c:layout>
                <c:manualLayout>
                  <c:x val="-0.12500000000000006"/>
                  <c:y val="-9.259259259259258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7DA98B-2CB3-4B8D-B1B3-41BA75D87A4C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59733158355207"/>
                      <c:h val="6.11344415281423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97-40E2-8817-5B778FCB7F8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03D9B1-FA48-4E3F-A446-CA636BA7034E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 2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97-40E2-8817-5B778FCB7F8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CC516F-E0A4-4825-AB70-AD2336277AD2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 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97-40E2-8817-5B778FCB7F8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3D8FFD-52C3-4091-AAB7-6A6975E2C3B0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97-40E2-8817-5B778FCB7F8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45553C4-022B-428A-A73D-9938F8D6F88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D97-40E2-8817-5B778FCB7F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Hoja1!$A$143:$A$147</c:f>
              <c:strCache>
                <c:ptCount val="5"/>
                <c:pt idx="0">
                  <c:v>A VECES</c:v>
                </c:pt>
                <c:pt idx="1">
                  <c:v>CASI NUNCA</c:v>
                </c:pt>
                <c:pt idx="2">
                  <c:v>CASI SIEMPRE</c:v>
                </c:pt>
                <c:pt idx="3">
                  <c:v>NUNCA</c:v>
                </c:pt>
                <c:pt idx="4">
                  <c:v>SIEMPRE</c:v>
                </c:pt>
              </c:strCache>
            </c:strRef>
          </c:cat>
          <c:val>
            <c:numRef>
              <c:f>Hoja1!$B$143:$B$147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28</c:v>
                </c:pt>
                <c:pt idx="3">
                  <c:v>5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97-40E2-8817-5B778FCB7F8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7DA-464F-9B39-A735FC90CC6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7DA-464F-9B39-A735FC90CC64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7DA-464F-9B39-A735FC90CC6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316831-912D-4582-97AC-0F2A00A9E81F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DA-464F-9B39-A735FC90CC6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86940A-D34D-4526-A19B-B501641E9B20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DA-464F-9B39-A735FC90CC64}"/>
                </c:ext>
              </c:extLst>
            </c:dLbl>
            <c:dLbl>
              <c:idx val="2"/>
              <c:layout>
                <c:manualLayout>
                  <c:x val="4.6331286688894281E-2"/>
                  <c:y val="-1.09296154281418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E07FC45-F3BD-4C9C-997A-66C658375DBA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81736390451855"/>
                      <c:h val="0.142085000565844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DA-464F-9B39-A735FC90CC6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Hoja1!$A$10:$A$12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Hoja1!$B$10:$B$12</c:f>
              <c:numCache>
                <c:formatCode>General</c:formatCode>
                <c:ptCount val="3"/>
                <c:pt idx="0">
                  <c:v>38</c:v>
                </c:pt>
                <c:pt idx="1">
                  <c:v>34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7DA-464F-9B39-A735FC90CC6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E1F-4524-97CD-90A0204B6AF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E1F-4524-97CD-90A0204B6AF6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E1F-4524-97CD-90A0204B6AF6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7E1F-4524-97CD-90A0204B6AF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5152E7-93EB-4A50-990D-9FE1B60138A1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E1F-4524-97CD-90A0204B6AF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3D9680-77EA-49F8-8A3C-0F8DA207A6B4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/28%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E1F-4524-97CD-90A0204B6AF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B50F1B-6596-4865-9D40-009EAEDF397A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E1F-4524-97CD-90A0204B6AF6}"/>
                </c:ext>
              </c:extLst>
            </c:dLbl>
            <c:dLbl>
              <c:idx val="3"/>
              <c:layout>
                <c:manualLayout>
                  <c:x val="2.222222222222222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7BD8C1-E697-4A88-883D-01719EC205D7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97222222222222"/>
                      <c:h val="0.200023330417031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E1F-4524-97CD-90A0204B6A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Hoja1!$A$152:$A$155</c:f>
              <c:strCache>
                <c:ptCount val="4"/>
                <c:pt idx="0">
                  <c:v>NO</c:v>
                </c:pt>
                <c:pt idx="1">
                  <c:v>NO SÉ</c:v>
                </c:pt>
                <c:pt idx="2">
                  <c:v>REGULAR</c:v>
                </c:pt>
                <c:pt idx="3">
                  <c:v>SÍ</c:v>
                </c:pt>
              </c:strCache>
            </c:strRef>
          </c:cat>
          <c:val>
            <c:numRef>
              <c:f>Hoja1!$B$152:$B$155</c:f>
              <c:numCache>
                <c:formatCode>General</c:formatCode>
                <c:ptCount val="4"/>
                <c:pt idx="0">
                  <c:v>1</c:v>
                </c:pt>
                <c:pt idx="1">
                  <c:v>28</c:v>
                </c:pt>
                <c:pt idx="2">
                  <c:v>12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1F-4524-97CD-90A0204B6AF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7227389461428079E-2"/>
          <c:y val="0.11342592592592593"/>
          <c:w val="0.82059972858202601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134-4E41-9635-E241727F3939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134-4E41-9635-E241727F3939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134-4E41-9635-E241727F393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D4AAAF-1C77-4D18-81F9-51E5389CF6F4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 4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34-4E41-9635-E241727F393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7AD75AA-5019-4445-AB05-300E2D28A493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37%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34-4E41-9635-E241727F393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20C4C0-D255-4342-8BC9-78B39E49EC9C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 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456694814436944"/>
                      <c:h val="6.712962962962963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34-4E41-9635-E241727F39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Hoja1!$A$161:$A$163</c:f>
              <c:strCache>
                <c:ptCount val="3"/>
                <c:pt idx="0">
                  <c:v>NO</c:v>
                </c:pt>
                <c:pt idx="1">
                  <c:v>NO SÉ</c:v>
                </c:pt>
                <c:pt idx="2">
                  <c:v>SÍ</c:v>
                </c:pt>
              </c:strCache>
            </c:strRef>
          </c:cat>
          <c:val>
            <c:numRef>
              <c:f>Hoja1!$B$161:$B$163</c:f>
              <c:numCache>
                <c:formatCode>General</c:formatCode>
                <c:ptCount val="3"/>
                <c:pt idx="0">
                  <c:v>4</c:v>
                </c:pt>
                <c:pt idx="1">
                  <c:v>37</c:v>
                </c:pt>
                <c:pt idx="2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134-4E41-9635-E241727F393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dk1">
                      <a:tint val="885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dk1">
                      <a:tint val="885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3FFE-4BA6-A222-E6EA5E4BAD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55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dk1">
                      <a:tint val="55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3FFE-4BA6-A222-E6EA5E4BAD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dk1">
                      <a:tint val="75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dk1">
                      <a:tint val="75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3FFE-4BA6-A222-E6EA5E4BAD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45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FE-4BA6-A222-E6EA5E4BAD7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37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FE-4BA6-A222-E6EA5E4BAD7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FE-4BA6-A222-E6EA5E4BA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'22'!$A$2:$A$4</c:f>
              <c:strCache>
                <c:ptCount val="3"/>
                <c:pt idx="0">
                  <c:v>No, Ninguna</c:v>
                </c:pt>
                <c:pt idx="1">
                  <c:v>Capacitación y Difusión</c:v>
                </c:pt>
                <c:pt idx="2">
                  <c:v>Otros</c:v>
                </c:pt>
              </c:strCache>
            </c:strRef>
          </c:cat>
          <c:val>
            <c:numRef>
              <c:f>'22'!$B$2:$B$4</c:f>
              <c:numCache>
                <c:formatCode>General</c:formatCode>
                <c:ptCount val="3"/>
                <c:pt idx="0">
                  <c:v>37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FFE-4BA6-A222-E6EA5E4BAD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425950854192569E-2"/>
          <c:y val="8.564814814814814E-2"/>
          <c:w val="0.81914809829161483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668-4849-B8B2-C23D4883F543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668-4849-B8B2-C23D4883F54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56F7CD-DFE9-472E-BF40-71DD33E3480A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48%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68-4849-B8B2-C23D4883F543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628589C-C198-4878-8271-5F49F62FA34D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68-4849-B8B2-C23D4883F54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Hoja1!$A$192:$A$193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Hoja1!$B$192:$B$193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68-4849-B8B2-C23D4883F54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2C5-4DBA-8842-0F5C9629670D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2C5-4DBA-8842-0F5C9629670D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2C5-4DBA-8842-0F5C9629670D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7D4E95-38B2-4AC8-8E25-B6A947A56C85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C5-4DBA-8842-0F5C9629670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F1A090-2A19-44AC-952F-BBD3664788D7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50%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C5-4DBA-8842-0F5C9629670D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D4E433-E1F4-43FB-B998-1AA148D763F9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27%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C5-4DBA-8842-0F5C9629670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Hoja1!$A$20:$A$22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Hoja1!$B$20:$B$22</c:f>
              <c:numCache>
                <c:formatCode>0%</c:formatCode>
                <c:ptCount val="3"/>
                <c:pt idx="0">
                  <c:v>0.23</c:v>
                </c:pt>
                <c:pt idx="1">
                  <c:v>0.5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C5-4DBA-8842-0F5C9629670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9BB-4D86-9F03-FC8506856B4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9BB-4D86-9F03-FC8506856B46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9BB-4D86-9F03-FC8506856B4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CEFC68-E4B2-4233-9568-1A95E25A5DBF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9BB-4D86-9F03-FC8506856B4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880D53-E6D7-44E6-843C-4B2D879F5346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9BB-4D86-9F03-FC8506856B4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B16FADF-7AB4-4578-91D2-7EC914EC4027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25 %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9BB-4D86-9F03-FC8506856B4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Hoja1!$A$29:$A$31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Hoja1!$B$29:$B$31</c:f>
              <c:numCache>
                <c:formatCode>General</c:formatCode>
                <c:ptCount val="3"/>
                <c:pt idx="0">
                  <c:v>20</c:v>
                </c:pt>
                <c:pt idx="1">
                  <c:v>55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9BB-4D86-9F03-FC8506856B4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7E6-41D4-98E8-DC272AB77CD4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7E6-41D4-98E8-DC272AB77CD4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7E6-41D4-98E8-DC272AB77CD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90A8D61-E93E-43DC-AA3E-363E4D4701AA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E6-41D4-98E8-DC272AB77CD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9A7692-391C-4622-9DDE-C7450F200F4A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E6-41D4-98E8-DC272AB77CD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6E088C-FC2E-4CB1-8AC5-367D5E7CC0EF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7E6-41D4-98E8-DC272AB77CD4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Hoja1!$A$36:$A$38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Hoja1!$B$36:$B$38</c:f>
              <c:numCache>
                <c:formatCode>General</c:formatCode>
                <c:ptCount val="3"/>
                <c:pt idx="0">
                  <c:v>79</c:v>
                </c:pt>
                <c:pt idx="1">
                  <c:v>21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E6-41D4-98E8-DC272AB77CD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FA1-43D4-B5D4-4834FFC4E070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FA1-43D4-B5D4-4834FFC4E070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FA1-43D4-B5D4-4834FFC4E07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63A4F1-FACF-426C-A184-4DC3D417CC8D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44%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A1-43D4-B5D4-4834FFC4E07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B3652A-9DC7-42AF-A305-F31BF5CF8AE2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A1-43D4-B5D4-4834FFC4E07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851E08-8E83-4CE4-9D94-4D1DEFDB5A9C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A1-43D4-B5D4-4834FFC4E07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Hoja1!$A$44:$A$46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Hoja1!$B$44:$B$46</c:f>
              <c:numCache>
                <c:formatCode>General</c:formatCode>
                <c:ptCount val="3"/>
                <c:pt idx="0">
                  <c:v>44</c:v>
                </c:pt>
                <c:pt idx="1">
                  <c:v>35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1-43D4-B5D4-4834FFC4E0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611111111111108E-2"/>
          <c:y val="0.11342592592592593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620-409F-AA0F-6418BB33192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620-409F-AA0F-6418BB33192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7620-409F-AA0F-6418BB33192E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5973DC1-52D8-47C1-BDBE-002C07FE3874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20-409F-AA0F-6418BB33192E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1469338-929F-4F6C-9690-A93BA15C33D9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 38%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20-409F-AA0F-6418BB33192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3E92C6-C4A7-49EC-BD6E-0214301EB2A1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/>
                      <a:t> /</a:t>
                    </a:r>
                    <a:r>
                      <a:rPr lang="en-US" baseline="0"/>
                      <a:t> 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620-409F-AA0F-6418BB33192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Hoja1!$A$50:$A$52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Hoja1!$B$50:$B$52</c:f>
              <c:numCache>
                <c:formatCode>General</c:formatCode>
                <c:ptCount val="3"/>
                <c:pt idx="0">
                  <c:v>45</c:v>
                </c:pt>
                <c:pt idx="1">
                  <c:v>38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20-409F-AA0F-6418BB33192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3333333333334E-2"/>
          <c:y val="0.14120370370370369"/>
          <c:w val="0.81388888888888888"/>
          <c:h val="0.7731481481481481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551-49AA-BB18-B4A8FA44A9C9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551-49AA-BB18-B4A8FA44A9C9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551-49AA-BB18-B4A8FA44A9C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E9B1602-6EA1-418D-A66A-D2375F60B8B7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51-49AA-BB18-B4A8FA44A9C9}"/>
                </c:ext>
              </c:extLst>
            </c:dLbl>
            <c:dLbl>
              <c:idx val="1"/>
              <c:layout>
                <c:manualLayout>
                  <c:x val="-0.12638888888888888"/>
                  <c:y val="-1.38888888888890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915F0D9-40E3-4AE6-8B13-D63F014333C0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/>
                      <a:t> / 36%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8333333333334"/>
                      <c:h val="6.57640711577719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551-49AA-BB18-B4A8FA44A9C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55A196-4818-442B-B8ED-6620CDC58822}" type="CATEGORYNAME">
                      <a:rPr lang="en-US"/>
                      <a:pPr>
                        <a:defRPr>
                          <a:solidFill>
                            <a:schemeClr val="accent2"/>
                          </a:solidFill>
                        </a:defRPr>
                      </a:pPr>
                      <a:t>[NOMBRE DE CATEGORÍA]</a:t>
                    </a:fld>
                    <a:r>
                      <a:rPr lang="en-US" dirty="0"/>
                      <a:t> </a:t>
                    </a:r>
                    <a:r>
                      <a:rPr lang="en-US" dirty="0" smtClean="0"/>
                      <a:t>/ 29</a:t>
                    </a:r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551-49AA-BB18-B4A8FA44A9C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Hoja1!$A$59:$A$61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Hoja1!$B$59:$B$61</c:f>
              <c:numCache>
                <c:formatCode>General</c:formatCode>
                <c:ptCount val="3"/>
                <c:pt idx="0">
                  <c:v>35</c:v>
                </c:pt>
                <c:pt idx="1">
                  <c:v>36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51-49AA-BB18-B4A8FA44A9C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A6C-47F6-97AE-7FE9E73A6D41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A6C-47F6-97AE-7FE9E73A6D41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A6C-47F6-97AE-7FE9E73A6D41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9856131-07F6-423C-8A6E-D595236370F9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/ 47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6C-47F6-97AE-7FE9E73A6D4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59C8ED-E706-4FAB-A417-F6217851693C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41%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A6C-47F6-97AE-7FE9E73A6D4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508EA6-FA58-41BC-9742-7EC47DE6E17A}" type="CATEGORYNAME">
                      <a:rPr lang="en-US">
                        <a:solidFill>
                          <a:schemeClr val="tx1"/>
                        </a:solidFill>
                      </a:rPr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[NOMBRE DE CATEGORÍA]</a:t>
                    </a:fld>
                    <a:r>
                      <a:rPr lang="en-US">
                        <a:solidFill>
                          <a:schemeClr val="tx1"/>
                        </a:solidFill>
                      </a:rPr>
                      <a:t> / 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A6C-47F6-97AE-7FE9E73A6D4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Hoja1!$A$67:$A$69</c:f>
              <c:strCache>
                <c:ptCount val="3"/>
                <c:pt idx="0">
                  <c:v>NO</c:v>
                </c:pt>
                <c:pt idx="1">
                  <c:v>SÍ</c:v>
                </c:pt>
                <c:pt idx="2">
                  <c:v>NO SÉ</c:v>
                </c:pt>
              </c:strCache>
            </c:strRef>
          </c:cat>
          <c:val>
            <c:numRef>
              <c:f>Hoja1!$B$67:$B$69</c:f>
              <c:numCache>
                <c:formatCode>General</c:formatCode>
                <c:ptCount val="3"/>
                <c:pt idx="0">
                  <c:v>47</c:v>
                </c:pt>
                <c:pt idx="1">
                  <c:v>41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6C-47F6-97AE-7FE9E73A6D4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41C1DD4-AA04-407E-9F31-32BFC9EF12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4B12E8-6AB3-4734-A406-69B3CBF58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661A2-60BB-4FC4-82E9-C0A728FB0D31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7476B6-6495-458D-B500-1F05C06C09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A84A9DA-A810-42CA-9B9B-4ADAC26B24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77D49-DFDB-487A-850E-4FECEB254F4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79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29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729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17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881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13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79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55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023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107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87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47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694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fb8d6ea64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fb8d6ea64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36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9193970-724A-407D-9250-86255A784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0" name="Rectángulo 49">
            <a:extLst>
              <a:ext uri="{FF2B5EF4-FFF2-40B4-BE49-F238E27FC236}">
                <a16:creationId xmlns:a16="http://schemas.microsoft.com/office/drawing/2014/main" id="{BDCA52A1-5471-4D17-AEB7-D04AD15EC0B9}"/>
              </a:ext>
            </a:extLst>
          </p:cNvPr>
          <p:cNvSpPr/>
          <p:nvPr userDrawn="1"/>
        </p:nvSpPr>
        <p:spPr>
          <a:xfrm>
            <a:off x="-1" y="4656874"/>
            <a:ext cx="9144001" cy="48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5" name="Imagen 84">
            <a:extLst>
              <a:ext uri="{FF2B5EF4-FFF2-40B4-BE49-F238E27FC236}">
                <a16:creationId xmlns:a16="http://schemas.microsoft.com/office/drawing/2014/main" id="{396E7351-B552-4934-B163-336C21F4C3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lum bright="70000" contrast="-70000"/>
          </a:blip>
          <a:srcRect l="28143" t="30060" b="-17119"/>
          <a:stretch/>
        </p:blipFill>
        <p:spPr>
          <a:xfrm rot="10800000">
            <a:off x="6934199" y="2374191"/>
            <a:ext cx="2209801" cy="27693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290E4C-A7B2-404A-8357-6E23CDD05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r="24372" b="68453"/>
          <a:stretch/>
        </p:blipFill>
        <p:spPr>
          <a:xfrm>
            <a:off x="7472777" y="4441121"/>
            <a:ext cx="1671224" cy="7023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35EE5D0-0BAD-4FB0-BE1A-DF7F15774D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V="1">
            <a:off x="7777456" y="3887089"/>
            <a:ext cx="434767" cy="434767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B0677B65-6EAF-401E-A0BE-4416EB9F0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42597"/>
          <a:stretch/>
        </p:blipFill>
        <p:spPr>
          <a:xfrm>
            <a:off x="934867" y="-10688"/>
            <a:ext cx="1811416" cy="104764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AF33D4-4BEC-439B-9A35-EB2956C547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3980" t="21569"/>
          <a:stretch/>
        </p:blipFill>
        <p:spPr>
          <a:xfrm>
            <a:off x="-1" y="-1"/>
            <a:ext cx="2138729" cy="201705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6AFA7E9-8A84-49EE-B1FC-FCC3CDB201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1841" y="1099316"/>
            <a:ext cx="486626" cy="48662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86BA77E-15CA-4E27-BBE2-13A5EB6856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44254"/>
          <a:stretch/>
        </p:blipFill>
        <p:spPr>
          <a:xfrm>
            <a:off x="-2" y="1217587"/>
            <a:ext cx="602855" cy="86182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56442A4-C204-4F87-9D67-2CFC7FA4C3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36301" y="4706625"/>
            <a:ext cx="1074598" cy="38712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713559-2F74-4B1B-AF80-D1EEC01CC6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960577" y="4764607"/>
            <a:ext cx="874266" cy="271159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8FEDC59-12CE-4A70-B555-32B529D0294B}"/>
              </a:ext>
            </a:extLst>
          </p:cNvPr>
          <p:cNvSpPr/>
          <p:nvPr userDrawn="1"/>
        </p:nvSpPr>
        <p:spPr>
          <a:xfrm>
            <a:off x="-254374" y="4764607"/>
            <a:ext cx="2576447" cy="301931"/>
          </a:xfrm>
          <a:prstGeom prst="roundRect">
            <a:avLst>
              <a:gd name="adj" fmla="val 50000"/>
            </a:avLst>
          </a:prstGeom>
          <a:solidFill>
            <a:srgbClr val="802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Google Shape;1481;p38">
            <a:extLst>
              <a:ext uri="{FF2B5EF4-FFF2-40B4-BE49-F238E27FC236}">
                <a16:creationId xmlns:a16="http://schemas.microsoft.com/office/drawing/2014/main" id="{10825525-B407-4E9C-A9C3-879065DDF632}"/>
              </a:ext>
            </a:extLst>
          </p:cNvPr>
          <p:cNvSpPr txBox="1">
            <a:spLocks/>
          </p:cNvSpPr>
          <p:nvPr userDrawn="1"/>
        </p:nvSpPr>
        <p:spPr>
          <a:xfrm>
            <a:off x="272697" y="4699649"/>
            <a:ext cx="2011539" cy="36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ct val="77000"/>
              <a:buNone/>
            </a:pPr>
            <a:r>
              <a:rPr lang="es-MX" sz="15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www.utslrc.edu.mx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B66C16E-CA4C-43BE-80AB-437713E24D4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biLevel thresh="2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08" y="4808701"/>
            <a:ext cx="213742" cy="2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  <a:effectLst>
            <a:outerShdw dist="47625" dir="282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●"/>
              <a:defRPr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○"/>
              <a:defRPr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●"/>
              <a:defRPr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○"/>
              <a:defRPr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"/>
              <a:buChar char="■"/>
              <a:defRPr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72" y="260791"/>
            <a:ext cx="2068596" cy="560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4FF95A-E431-4CB1-94EA-054962BE16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1196978" y="1490680"/>
            <a:ext cx="6750043" cy="19034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B4DE00-E3C1-4007-A042-9B7CC8D5A2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72503"/>
          <a:stretch/>
        </p:blipFill>
        <p:spPr>
          <a:xfrm>
            <a:off x="2018502" y="3611321"/>
            <a:ext cx="5106996" cy="5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81;p38">
            <a:extLst>
              <a:ext uri="{FF2B5EF4-FFF2-40B4-BE49-F238E27FC236}">
                <a16:creationId xmlns:a16="http://schemas.microsoft.com/office/drawing/2014/main" id="{93CC2100-84E1-4A2B-FEC5-79A2D3AD3CDE}"/>
              </a:ext>
            </a:extLst>
          </p:cNvPr>
          <p:cNvSpPr txBox="1">
            <a:spLocks/>
          </p:cNvSpPr>
          <p:nvPr/>
        </p:nvSpPr>
        <p:spPr>
          <a:xfrm>
            <a:off x="10700552" y="3437657"/>
            <a:ext cx="685565" cy="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ct val="77000"/>
              <a:buNone/>
            </a:pPr>
            <a:r>
              <a:rPr lang="es-MX" sz="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Conferencia “Muestreo y Análisis requerido para exportación de Hortalizas”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5E278C15-953A-BA29-1A6A-64602978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30181" y="2326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 ¿El Comité de Ética e Integridad realizó alguna actividad para difundir el Código de Ética y el Código de Conducta?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5772067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5943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81;p38">
            <a:extLst>
              <a:ext uri="{FF2B5EF4-FFF2-40B4-BE49-F238E27FC236}">
                <a16:creationId xmlns:a16="http://schemas.microsoft.com/office/drawing/2014/main" id="{93CC2100-84E1-4A2B-FEC5-79A2D3AD3CDE}"/>
              </a:ext>
            </a:extLst>
          </p:cNvPr>
          <p:cNvSpPr txBox="1">
            <a:spLocks/>
          </p:cNvSpPr>
          <p:nvPr/>
        </p:nvSpPr>
        <p:spPr>
          <a:xfrm>
            <a:off x="10700552" y="3437657"/>
            <a:ext cx="685565" cy="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ct val="77000"/>
              <a:buNone/>
            </a:pPr>
            <a:r>
              <a:rPr lang="es-MX" sz="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Conferencia “Muestreo y Análisis requerido para exportación de Hortalizas”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C2AAD7A-F8E0-29BF-892D-9AEF052A3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24388" y="189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 ¿Conoce el Código de Ética de las Personas Servidoras Públicas de la Administración Pública Estatal?</a:t>
            </a:r>
            <a:endParaRPr lang="en-U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370011"/>
              </p:ext>
            </p:extLst>
          </p:nvPr>
        </p:nvGraphicFramePr>
        <p:xfrm>
          <a:off x="2824388" y="1491095"/>
          <a:ext cx="4114800" cy="230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726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81;p38">
            <a:extLst>
              <a:ext uri="{FF2B5EF4-FFF2-40B4-BE49-F238E27FC236}">
                <a16:creationId xmlns:a16="http://schemas.microsoft.com/office/drawing/2014/main" id="{93CC2100-84E1-4A2B-FEC5-79A2D3AD3CDE}"/>
              </a:ext>
            </a:extLst>
          </p:cNvPr>
          <p:cNvSpPr txBox="1">
            <a:spLocks/>
          </p:cNvSpPr>
          <p:nvPr/>
        </p:nvSpPr>
        <p:spPr>
          <a:xfrm>
            <a:off x="10700552" y="3437657"/>
            <a:ext cx="685565" cy="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ct val="77000"/>
              <a:buNone/>
            </a:pPr>
            <a:r>
              <a:rPr lang="es-MX" sz="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Conferencia “Muestreo y Análisis requerido para exportación de Hortalizas”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EF6BBA0-3C59-58CD-2C75-DE90DEA55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98064" y="23261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¿Conoce el Código de Conducta de su dependencia/ entidad?</a:t>
            </a:r>
            <a:endParaRPr lang="en-U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282694"/>
              </p:ext>
            </p:extLst>
          </p:nvPr>
        </p:nvGraphicFramePr>
        <p:xfrm>
          <a:off x="2888673" y="1421823"/>
          <a:ext cx="4038600" cy="2429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24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A3064D9-185C-D0CA-AD50-CDF884D18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08627" y="2975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¿El Código de Ética se encuentra publicado en la página de internet de su institución?  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952163"/>
              </p:ext>
            </p:extLst>
          </p:nvPr>
        </p:nvGraphicFramePr>
        <p:xfrm>
          <a:off x="2632364" y="1567296"/>
          <a:ext cx="4163291" cy="246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49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5054DD9-130D-E3B1-F706-14B57C0C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44579" y="2326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¿El Código de Ética le permite recordar con facilidad los principios y valores contenidos en el mismo?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733032"/>
              </p:ext>
            </p:extLst>
          </p:nvPr>
        </p:nvGraphicFramePr>
        <p:xfrm>
          <a:off x="2334491" y="1207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290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D5A5AF55-44CA-6174-5EA6-3308CD78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01117" y="2326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640000"/>
                </a:solidFill>
                <a:cs typeface="Arial" panose="020B0604020202020204" pitchFamily="34" charset="0"/>
              </a:rPr>
              <a:t>13. Desde su percepción hacia la institución, ¿Considera que se aplican los valores contenidos en el Código de Ética? 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253939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7512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2998859-8030-91A8-B688-C471071D7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865699" y="2326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¿En su área de trabajo considera que se aplican los valores contenidos en el Código de Ética?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1479011"/>
              </p:ext>
            </p:extLst>
          </p:nvPr>
        </p:nvGraphicFramePr>
        <p:xfrm>
          <a:off x="2694709" y="1255568"/>
          <a:ext cx="3810000" cy="2499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953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FCAEFFB-E05E-B98D-F513-786D156B5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69437" y="29752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640000"/>
                </a:solidFill>
                <a:cs typeface="Arial" panose="020B0604020202020204" pitchFamily="34" charset="0"/>
              </a:rPr>
              <a:t> 15. Selecciona los 3 principios que con más frecuencia aplicas en tus actividades laborales: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878327"/>
              </p:ext>
            </p:extLst>
          </p:nvPr>
        </p:nvGraphicFramePr>
        <p:xfrm>
          <a:off x="2646218" y="1366404"/>
          <a:ext cx="4391891" cy="259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617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ECA923A-5D1D-BD38-D10A-104538F84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61488" y="39587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16. Selecciona los 3 valores que con más frecuencia aplicas en tus actividades laborales: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68618"/>
              </p:ext>
            </p:extLst>
          </p:nvPr>
        </p:nvGraphicFramePr>
        <p:xfrm>
          <a:off x="2276258" y="1283277"/>
          <a:ext cx="5306711" cy="284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7528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535D600F-0289-0370-CD54-852E0DEB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03109" y="23261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¿En algún momento ha sentido que existe discriminación en su institución, debido a su género, preferencias sexuales u otros aspectos?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00565"/>
              </p:ext>
            </p:extLst>
          </p:nvPr>
        </p:nvGraphicFramePr>
        <p:xfrm>
          <a:off x="1802606" y="1200150"/>
          <a:ext cx="55387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424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72" y="260791"/>
            <a:ext cx="2068596" cy="560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7" name="Subtítulo 4"/>
          <p:cNvSpPr txBox="1">
            <a:spLocks/>
          </p:cNvSpPr>
          <p:nvPr/>
        </p:nvSpPr>
        <p:spPr>
          <a:xfrm>
            <a:off x="438912" y="1962912"/>
            <a:ext cx="7876032" cy="204742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EVALUACIÓN</a:t>
            </a:r>
          </a:p>
          <a:p>
            <a:pPr algn="ctr"/>
            <a:r>
              <a:rPr lang="es-MX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AL CÓDIGO DE CONDUCTA </a:t>
            </a:r>
          </a:p>
          <a:p>
            <a:pPr algn="ctr"/>
            <a:r>
              <a:rPr lang="es-MX" sz="4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DE LA UNIVERSIDAD TECNOLOGICA DE SAN LUIS RIO COLORADO 2021</a:t>
            </a:r>
            <a:endParaRPr lang="es-MX" sz="44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87732" y="959477"/>
            <a:ext cx="5157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</a:t>
            </a:r>
            <a:r>
              <a:rPr lang="es-MX" sz="2400" b="1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</a:t>
            </a:r>
            <a:r>
              <a:rPr lang="es-MX" sz="2400" b="1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INTEGRIDAD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2669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672" y="260791"/>
            <a:ext cx="2068596" cy="56061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03051" y="1717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El Código de Ética y el Código de Conducta </a:t>
            </a:r>
            <a:endParaRPr lang="es-MX" b="1" kern="1200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cumplidos y aplicados por la mayoría de quienes laboran en su centro de trabajo: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0336634"/>
              </p:ext>
            </p:extLst>
          </p:nvPr>
        </p:nvGraphicFramePr>
        <p:xfrm>
          <a:off x="1902618" y="1200150"/>
          <a:ext cx="5338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7186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48" y="260791"/>
            <a:ext cx="1525119" cy="4133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84817" y="204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 En lo personal, conozco y aplico el </a:t>
            </a:r>
            <a:endParaRPr lang="es-MX" b="1" kern="1200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Ética y el Código de Conducta en la institución donde trabajo: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61842"/>
              </p:ext>
            </p:extLst>
          </p:nvPr>
        </p:nvGraphicFramePr>
        <p:xfrm>
          <a:off x="1931193" y="1200150"/>
          <a:ext cx="52816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17994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874" y="260792"/>
            <a:ext cx="1295394" cy="3510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96743" y="2607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El Código de Ética y el Código de </a:t>
            </a:r>
            <a:endParaRPr lang="es-MX" b="1" kern="1200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claro y sencillo de comprender: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719173"/>
              </p:ext>
            </p:extLst>
          </p:nvPr>
        </p:nvGraphicFramePr>
        <p:xfrm>
          <a:off x="1969293" y="1200150"/>
          <a:ext cx="52054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61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990" y="260791"/>
            <a:ext cx="1195277" cy="3239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36906" y="215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El Código de Conducta incluye </a:t>
            </a: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temas de ética que resultan de </a:t>
            </a: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 centro de trabajo.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725038"/>
              </p:ext>
            </p:extLst>
          </p:nvPr>
        </p:nvGraphicFramePr>
        <p:xfrm>
          <a:off x="2362200" y="1331768"/>
          <a:ext cx="51359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149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542" y="260792"/>
            <a:ext cx="1352726" cy="3666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92542" y="207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Tiene usted alguna sugerencia para </a:t>
            </a:r>
            <a:endParaRPr lang="es-MX" b="1" kern="1200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enriquecer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contenido del Código de </a:t>
            </a:r>
            <a:endParaRPr lang="es-MX" b="1" kern="1200" dirty="0" smtClean="0">
              <a:solidFill>
                <a:srgbClr val="64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 smtClean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Conducta </a:t>
            </a: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su dependencia/ entidad: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76779"/>
              </p:ext>
            </p:extLst>
          </p:nvPr>
        </p:nvGraphicFramePr>
        <p:xfrm>
          <a:off x="2383160" y="12832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547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02" y="260791"/>
            <a:ext cx="1328766" cy="36011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64654" y="260791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 b="1" kern="1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Sexo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186301"/>
              </p:ext>
            </p:extLst>
          </p:nvPr>
        </p:nvGraphicFramePr>
        <p:xfrm>
          <a:off x="2216727" y="1006186"/>
          <a:ext cx="500250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425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6" name="Google Shape;1480;p38">
            <a:extLst>
              <a:ext uri="{FF2B5EF4-FFF2-40B4-BE49-F238E27FC236}">
                <a16:creationId xmlns:a16="http://schemas.microsoft.com/office/drawing/2014/main" id="{347590B9-F1D8-163E-CF8D-6EBB51D123F5}"/>
              </a:ext>
            </a:extLst>
          </p:cNvPr>
          <p:cNvSpPr txBox="1">
            <a:spLocks/>
          </p:cNvSpPr>
          <p:nvPr/>
        </p:nvSpPr>
        <p:spPr>
          <a:xfrm>
            <a:off x="993066" y="878946"/>
            <a:ext cx="7886699" cy="714375"/>
          </a:xfrm>
          <a:prstGeom prst="rect">
            <a:avLst/>
          </a:prstGeom>
          <a:noFill/>
          <a:ln>
            <a:noFill/>
          </a:ln>
          <a:effectLst>
            <a:outerShdw dist="47625" dir="282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 ExtraBold"/>
              <a:buNone/>
              <a:defRPr sz="2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algn="ctr"/>
            <a:endParaRPr lang="en-US" sz="6600" dirty="0">
              <a:latin typeface="Poppins Black" panose="00000A00000000000000" pitchFamily="2" charset="0"/>
              <a:cs typeface="Poppins Black" panose="00000A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AF5110F-8491-819B-1E3E-275D888E83C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32965" y="72709"/>
            <a:ext cx="90384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383160" y="21120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2000" b="1" kern="1200" dirty="0">
                <a:solidFill>
                  <a:srgbClr val="640000"/>
                </a:solidFill>
                <a:latin typeface="+mn-lt"/>
              </a:rPr>
              <a:t> </a:t>
            </a:r>
            <a:r>
              <a:rPr lang="es-MX" sz="1800" b="1" kern="1200" dirty="0">
                <a:solidFill>
                  <a:srgbClr val="640000"/>
                </a:solidFill>
                <a:latin typeface="+mn-lt"/>
              </a:rPr>
              <a:t>1.- En su dependencia o entidad, ¿Existe un Comité de Ética e Integridad?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28858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477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6D7151-6E7E-48CB-9D94-B8C712DC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4748E2E-49DD-08BD-1B7D-959F80CF1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998"/>
          <a:stretch/>
        </p:blipFill>
        <p:spPr>
          <a:xfrm>
            <a:off x="3671578" y="4748135"/>
            <a:ext cx="997582" cy="281309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AF5110F-8491-819B-1E3E-275D888E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841" y="207698"/>
            <a:ext cx="5279772" cy="122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kern="1200" dirty="0">
                <a:solidFill>
                  <a:srgbClr val="640000"/>
                </a:solidFill>
              </a:rPr>
              <a:t>2.- El Comité de Ética e Integridad ha enviado mensajes o ha colocado carteles o avisos sobre los temas de ética, integridad pública o conflicto de interés?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46E07DA-951B-3A03-C0F8-B9CEB112C14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09775" y="1534843"/>
            <a:ext cx="69832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005858"/>
              </p:ext>
            </p:extLst>
          </p:nvPr>
        </p:nvGraphicFramePr>
        <p:xfrm>
          <a:off x="2272651" y="1672745"/>
          <a:ext cx="3974636" cy="2323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25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676021-E02F-C990-3C4C-7D02D64B7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90800" y="2326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kern="1200" dirty="0">
                <a:solidFill>
                  <a:srgbClr val="640000"/>
                </a:solidFill>
                <a:latin typeface="+mn-lt"/>
              </a:rPr>
              <a:t>3.- ¿Existen programas y actividades para promover la ética en la institución donde labora?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047786"/>
              </p:ext>
            </p:extLst>
          </p:nvPr>
        </p:nvGraphicFramePr>
        <p:xfrm>
          <a:off x="2988468" y="1338262"/>
          <a:ext cx="3167063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164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F8CF917-E3AA-094A-DF7F-1FDE2AC71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15184" y="23261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s-MX" sz="1800" b="1" kern="1200" dirty="0">
                <a:solidFill>
                  <a:srgbClr val="640000"/>
                </a:solidFill>
                <a:latin typeface="+mn-lt"/>
              </a:rPr>
              <a:t>4. Si tuviera un asunto que denunciar ¿Tiene la confianza en acudir ante el Comité de Ética e Integridad de la institución donde trabaja?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996872"/>
              </p:ext>
            </p:extLst>
          </p:nvPr>
        </p:nvGraphicFramePr>
        <p:xfrm>
          <a:off x="2379443" y="1553896"/>
          <a:ext cx="3981311" cy="2390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454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159152D6-841C-CD0F-BB26-7DFF66BBD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773680" y="2326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kern="1200" dirty="0">
                <a:solidFill>
                  <a:srgbClr val="640000"/>
                </a:solidFill>
                <a:latin typeface="+mn-lt"/>
              </a:rPr>
              <a:t>5. ¿Sabe cómo presentar una denuncia ante el Comité de Ética e Integridad de la institución donde trabaja?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099092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4324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5B27F8D0-7FF8-7988-17DD-2CC1837FE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70" y="232615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911173" y="1725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+mn-lt"/>
                <a:cs typeface="Arial" panose="020B0604020202020204" pitchFamily="34" charset="0"/>
              </a:rPr>
              <a:t>6. En el último año, ¿El Comité de Ética e Integridad de la institución donde trabaja le ha dado alguna capacitación o sensibilización sobre ética o integridad pública?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642833"/>
              </p:ext>
            </p:extLst>
          </p:nvPr>
        </p:nvGraphicFramePr>
        <p:xfrm>
          <a:off x="2474119" y="1385887"/>
          <a:ext cx="4195762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69029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81;p38">
            <a:extLst>
              <a:ext uri="{FF2B5EF4-FFF2-40B4-BE49-F238E27FC236}">
                <a16:creationId xmlns:a16="http://schemas.microsoft.com/office/drawing/2014/main" id="{93CC2100-84E1-4A2B-FEC5-79A2D3AD3CDE}"/>
              </a:ext>
            </a:extLst>
          </p:cNvPr>
          <p:cNvSpPr txBox="1">
            <a:spLocks/>
          </p:cNvSpPr>
          <p:nvPr/>
        </p:nvSpPr>
        <p:spPr>
          <a:xfrm>
            <a:off x="10700552" y="3437657"/>
            <a:ext cx="685565" cy="6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●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○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Karla"/>
              <a:buChar char="■"/>
              <a:defRPr sz="1400" b="0" i="0" u="none" strike="noStrike" cap="none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Clr>
                <a:schemeClr val="dk1"/>
              </a:buClr>
              <a:buSzPct val="77000"/>
              <a:buNone/>
            </a:pPr>
            <a:r>
              <a:rPr lang="es-MX" sz="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Conferencia “Muestreo y Análisis requerido para exportación de Hortalizas”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90DE5B9-3F27-7C8F-2DEF-020830E1E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241" y="273530"/>
            <a:ext cx="1204795" cy="32651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668319" y="27353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MX" b="1" kern="1200" dirty="0">
                <a:solidFill>
                  <a:srgbClr val="64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En el último año,  ¿La institución donde trabaja le ha dado alguna capacitación o sensibilización sobre prevención de conflicto de interés?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146882"/>
              </p:ext>
            </p:extLst>
          </p:nvPr>
        </p:nvGraphicFramePr>
        <p:xfrm>
          <a:off x="2286000" y="1200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63744175"/>
      </p:ext>
    </p:extLst>
  </p:cSld>
  <p:clrMapOvr>
    <a:masterClrMapping/>
  </p:clrMapOvr>
</p:sld>
</file>

<file path=ppt/theme/theme1.xml><?xml version="1.0" encoding="utf-8"?>
<a:theme xmlns:a="http://schemas.openxmlformats.org/drawingml/2006/main" name="Stress Awareness Month by Slidesgo">
  <a:themeElements>
    <a:clrScheme name="Simple Light">
      <a:dk1>
        <a:srgbClr val="033242"/>
      </a:dk1>
      <a:lt1>
        <a:srgbClr val="FFFFFF"/>
      </a:lt1>
      <a:dk2>
        <a:srgbClr val="949494"/>
      </a:dk2>
      <a:lt2>
        <a:srgbClr val="D6D6D6"/>
      </a:lt2>
      <a:accent1>
        <a:srgbClr val="126B85"/>
      </a:accent1>
      <a:accent2>
        <a:srgbClr val="033242"/>
      </a:accent2>
      <a:accent3>
        <a:srgbClr val="F3D652"/>
      </a:accent3>
      <a:accent4>
        <a:srgbClr val="F9FEFF"/>
      </a:accent4>
      <a:accent5>
        <a:srgbClr val="033242"/>
      </a:accent5>
      <a:accent6>
        <a:srgbClr val="000000"/>
      </a:accent6>
      <a:hlink>
        <a:srgbClr val="0332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878</Words>
  <Application>Microsoft Office PowerPoint</Application>
  <PresentationFormat>Presentación en pantalla (16:9)</PresentationFormat>
  <Paragraphs>115</Paragraphs>
  <Slides>25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-webkit-standard</vt:lpstr>
      <vt:lpstr>Karla</vt:lpstr>
      <vt:lpstr>Poppins Black</vt:lpstr>
      <vt:lpstr>Poppins</vt:lpstr>
      <vt:lpstr>Arial Black</vt:lpstr>
      <vt:lpstr>Arial</vt:lpstr>
      <vt:lpstr>Open Sans ExtraBold</vt:lpstr>
      <vt:lpstr>Stress Awareness Month by Slidesgo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PROTOTIPO</dc:title>
  <dc:creator>DULCE JAZMINE</dc:creator>
  <cp:lastModifiedBy>LUPITA CORONA</cp:lastModifiedBy>
  <cp:revision>58</cp:revision>
  <dcterms:modified xsi:type="dcterms:W3CDTF">2022-10-27T21:35:04Z</dcterms:modified>
</cp:coreProperties>
</file>